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handoutMasterIdLst>
    <p:handoutMasterId r:id="rId48"/>
  </p:handoutMasterIdLst>
  <p:sldIdLst>
    <p:sldId id="299" r:id="rId2"/>
    <p:sldId id="300" r:id="rId3"/>
    <p:sldId id="302" r:id="rId4"/>
    <p:sldId id="303" r:id="rId5"/>
    <p:sldId id="304" r:id="rId6"/>
    <p:sldId id="256" r:id="rId7"/>
    <p:sldId id="294" r:id="rId8"/>
    <p:sldId id="295" r:id="rId9"/>
    <p:sldId id="258" r:id="rId10"/>
    <p:sldId id="259" r:id="rId11"/>
    <p:sldId id="293" r:id="rId12"/>
    <p:sldId id="298" r:id="rId13"/>
    <p:sldId id="260"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305" r:id="rId30"/>
    <p:sldId id="277" r:id="rId31"/>
    <p:sldId id="278" r:id="rId32"/>
    <p:sldId id="279" r:id="rId33"/>
    <p:sldId id="280" r:id="rId34"/>
    <p:sldId id="281" r:id="rId35"/>
    <p:sldId id="282" r:id="rId36"/>
    <p:sldId id="283" r:id="rId37"/>
    <p:sldId id="284" r:id="rId38"/>
    <p:sldId id="306" r:id="rId39"/>
    <p:sldId id="285" r:id="rId40"/>
    <p:sldId id="287" r:id="rId41"/>
    <p:sldId id="307" r:id="rId42"/>
    <p:sldId id="296" r:id="rId43"/>
    <p:sldId id="288" r:id="rId44"/>
    <p:sldId id="289" r:id="rId45"/>
    <p:sldId id="29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Avery" initials="KA" lastIdx="15" clrIdx="0">
    <p:extLst>
      <p:ext uri="{19B8F6BF-5375-455C-9EA6-DF929625EA0E}">
        <p15:presenceInfo xmlns:p15="http://schemas.microsoft.com/office/powerpoint/2012/main" userId="2e3cc718d2703a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7DD"/>
    <a:srgbClr val="FFF2C9"/>
    <a:srgbClr val="BBDA00"/>
    <a:srgbClr val="8AC800"/>
    <a:srgbClr val="E1D601"/>
    <a:srgbClr val="D9FC2C"/>
    <a:srgbClr val="FEC31C"/>
    <a:srgbClr val="FF9E1B"/>
    <a:srgbClr val="FECE1C"/>
    <a:srgbClr val="FFB2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446"/>
    <p:restoredTop sz="79523" autoAdjust="0"/>
  </p:normalViewPr>
  <p:slideViewPr>
    <p:cSldViewPr snapToGrid="0">
      <p:cViewPr varScale="1">
        <p:scale>
          <a:sx n="76" d="100"/>
          <a:sy n="76" d="100"/>
        </p:scale>
        <p:origin x="1980" y="84"/>
      </p:cViewPr>
      <p:guideLst/>
    </p:cSldViewPr>
  </p:slideViewPr>
  <p:notesTextViewPr>
    <p:cViewPr>
      <p:scale>
        <a:sx n="100" d="100"/>
        <a:sy n="100" d="100"/>
      </p:scale>
      <p:origin x="0" y="0"/>
    </p:cViewPr>
  </p:notesTextViewPr>
  <p:notesViewPr>
    <p:cSldViewPr snapToGrid="0">
      <p:cViewPr>
        <p:scale>
          <a:sx n="130" d="100"/>
          <a:sy n="130" d="100"/>
        </p:scale>
        <p:origin x="1800" y="-29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iagrams/_rels/data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AFA8E8-EDB2-4F72-B3DF-C5566A5F983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7F61D68-B2A8-49B9-9607-AD68E424F3CB}">
      <dgm:prSet/>
      <dgm:spPr/>
      <dgm:t>
        <a:bodyPr/>
        <a:lstStyle/>
        <a:p>
          <a:r>
            <a:rPr lang="en-US" dirty="0"/>
            <a:t>1) a wheat allergy</a:t>
          </a:r>
        </a:p>
      </dgm:t>
    </dgm:pt>
    <dgm:pt modelId="{D565C97D-8091-4C57-9F9A-B908888F3084}" type="parTrans" cxnId="{39179620-604A-459B-9E2C-4035601979F1}">
      <dgm:prSet/>
      <dgm:spPr/>
      <dgm:t>
        <a:bodyPr/>
        <a:lstStyle/>
        <a:p>
          <a:endParaRPr lang="en-US"/>
        </a:p>
      </dgm:t>
    </dgm:pt>
    <dgm:pt modelId="{52656B61-7DB3-47DE-968D-DDF140563D23}" type="sibTrans" cxnId="{39179620-604A-459B-9E2C-4035601979F1}">
      <dgm:prSet/>
      <dgm:spPr/>
      <dgm:t>
        <a:bodyPr/>
        <a:lstStyle/>
        <a:p>
          <a:endParaRPr lang="en-US"/>
        </a:p>
      </dgm:t>
    </dgm:pt>
    <dgm:pt modelId="{D75BBD77-6ACE-4EBA-AF49-94BD4C93234F}">
      <dgm:prSet/>
      <dgm:spPr/>
      <dgm:t>
        <a:bodyPr/>
        <a:lstStyle/>
        <a:p>
          <a:r>
            <a:rPr lang="en-US"/>
            <a:t>2) an autoimmune disorder</a:t>
          </a:r>
          <a:endParaRPr lang="en-US" dirty="0"/>
        </a:p>
      </dgm:t>
    </dgm:pt>
    <dgm:pt modelId="{4C36B7B2-A6A5-4AC1-8D97-C744FED501EC}" type="parTrans" cxnId="{11B32A90-B523-49F4-B0BC-C6DC20D96B31}">
      <dgm:prSet/>
      <dgm:spPr/>
      <dgm:t>
        <a:bodyPr/>
        <a:lstStyle/>
        <a:p>
          <a:endParaRPr lang="en-US"/>
        </a:p>
      </dgm:t>
    </dgm:pt>
    <dgm:pt modelId="{F3EBEA89-9C57-4DAA-98D6-14470511164A}" type="sibTrans" cxnId="{11B32A90-B523-49F4-B0BC-C6DC20D96B31}">
      <dgm:prSet/>
      <dgm:spPr/>
      <dgm:t>
        <a:bodyPr/>
        <a:lstStyle/>
        <a:p>
          <a:endParaRPr lang="en-US"/>
        </a:p>
      </dgm:t>
    </dgm:pt>
    <dgm:pt modelId="{EF7908D8-A0E6-4D0A-87F4-A132DBC348E4}">
      <dgm:prSet/>
      <dgm:spPr/>
      <dgm:t>
        <a:bodyPr/>
        <a:lstStyle/>
        <a:p>
          <a:r>
            <a:rPr lang="en-US" dirty="0"/>
            <a:t>3) a diet fad</a:t>
          </a:r>
        </a:p>
      </dgm:t>
    </dgm:pt>
    <dgm:pt modelId="{6053130C-5151-4066-9D6A-A7D8DA727F79}" type="parTrans" cxnId="{8416DAE3-6C28-463E-93A7-CAC16715B41B}">
      <dgm:prSet/>
      <dgm:spPr/>
      <dgm:t>
        <a:bodyPr/>
        <a:lstStyle/>
        <a:p>
          <a:endParaRPr lang="en-US"/>
        </a:p>
      </dgm:t>
    </dgm:pt>
    <dgm:pt modelId="{B3736296-FEA9-437A-8B4B-58DF15ECFF4F}" type="sibTrans" cxnId="{8416DAE3-6C28-463E-93A7-CAC16715B41B}">
      <dgm:prSet/>
      <dgm:spPr/>
      <dgm:t>
        <a:bodyPr/>
        <a:lstStyle/>
        <a:p>
          <a:endParaRPr lang="en-US"/>
        </a:p>
      </dgm:t>
    </dgm:pt>
    <dgm:pt modelId="{22887006-85B5-424F-A1E0-F2ABB7741DC4}">
      <dgm:prSet/>
      <dgm:spPr/>
      <dgm:t>
        <a:bodyPr/>
        <a:lstStyle/>
        <a:p>
          <a:r>
            <a:rPr lang="en-US" dirty="0"/>
            <a:t>4) I don’t know</a:t>
          </a:r>
        </a:p>
      </dgm:t>
    </dgm:pt>
    <dgm:pt modelId="{68550340-EBFE-4D18-AE7D-5F217D519E00}" type="parTrans" cxnId="{23671FA9-7932-470E-A1FD-FA26A0B51A23}">
      <dgm:prSet/>
      <dgm:spPr/>
      <dgm:t>
        <a:bodyPr/>
        <a:lstStyle/>
        <a:p>
          <a:endParaRPr lang="en-US"/>
        </a:p>
      </dgm:t>
    </dgm:pt>
    <dgm:pt modelId="{A953B5B9-2A02-4005-9460-1DE5429D0A7B}" type="sibTrans" cxnId="{23671FA9-7932-470E-A1FD-FA26A0B51A23}">
      <dgm:prSet/>
      <dgm:spPr/>
      <dgm:t>
        <a:bodyPr/>
        <a:lstStyle/>
        <a:p>
          <a:endParaRPr lang="en-US"/>
        </a:p>
      </dgm:t>
    </dgm:pt>
    <dgm:pt modelId="{BEBBCD9C-8A83-FA41-8D42-F0418A1E2E4D}" type="pres">
      <dgm:prSet presAssocID="{2EAFA8E8-EDB2-4F72-B3DF-C5566A5F9830}" presName="linear" presStyleCnt="0">
        <dgm:presLayoutVars>
          <dgm:animLvl val="lvl"/>
          <dgm:resizeHandles val="exact"/>
        </dgm:presLayoutVars>
      </dgm:prSet>
      <dgm:spPr/>
    </dgm:pt>
    <dgm:pt modelId="{32DAF338-85CB-204E-B22C-D43626282CB7}" type="pres">
      <dgm:prSet presAssocID="{47F61D68-B2A8-49B9-9607-AD68E424F3CB}" presName="parentText" presStyleLbl="node1" presStyleIdx="0" presStyleCnt="4">
        <dgm:presLayoutVars>
          <dgm:chMax val="0"/>
          <dgm:bulletEnabled val="1"/>
        </dgm:presLayoutVars>
      </dgm:prSet>
      <dgm:spPr/>
    </dgm:pt>
    <dgm:pt modelId="{9E36D23F-BC5C-2241-9B6C-5CB26C57AB7B}" type="pres">
      <dgm:prSet presAssocID="{52656B61-7DB3-47DE-968D-DDF140563D23}" presName="spacer" presStyleCnt="0"/>
      <dgm:spPr/>
    </dgm:pt>
    <dgm:pt modelId="{ED6E80F7-D6C0-394E-9C33-B1C47A5CC836}" type="pres">
      <dgm:prSet presAssocID="{D75BBD77-6ACE-4EBA-AF49-94BD4C93234F}" presName="parentText" presStyleLbl="node1" presStyleIdx="1" presStyleCnt="4">
        <dgm:presLayoutVars>
          <dgm:chMax val="0"/>
          <dgm:bulletEnabled val="1"/>
        </dgm:presLayoutVars>
      </dgm:prSet>
      <dgm:spPr/>
    </dgm:pt>
    <dgm:pt modelId="{BC53FB0A-4950-7A42-85B4-13E0B542FAAF}" type="pres">
      <dgm:prSet presAssocID="{F3EBEA89-9C57-4DAA-98D6-14470511164A}" presName="spacer" presStyleCnt="0"/>
      <dgm:spPr/>
    </dgm:pt>
    <dgm:pt modelId="{434F34E5-03FA-854E-A0EA-586B693D2F20}" type="pres">
      <dgm:prSet presAssocID="{EF7908D8-A0E6-4D0A-87F4-A132DBC348E4}" presName="parentText" presStyleLbl="node1" presStyleIdx="2" presStyleCnt="4">
        <dgm:presLayoutVars>
          <dgm:chMax val="0"/>
          <dgm:bulletEnabled val="1"/>
        </dgm:presLayoutVars>
      </dgm:prSet>
      <dgm:spPr/>
    </dgm:pt>
    <dgm:pt modelId="{CFB8A450-0EED-CA45-A1E6-F3310185DE8F}" type="pres">
      <dgm:prSet presAssocID="{B3736296-FEA9-437A-8B4B-58DF15ECFF4F}" presName="spacer" presStyleCnt="0"/>
      <dgm:spPr/>
    </dgm:pt>
    <dgm:pt modelId="{5357E0FB-2853-7A41-85B1-39CB4F6524D9}" type="pres">
      <dgm:prSet presAssocID="{22887006-85B5-424F-A1E0-F2ABB7741DC4}" presName="parentText" presStyleLbl="node1" presStyleIdx="3" presStyleCnt="4">
        <dgm:presLayoutVars>
          <dgm:chMax val="0"/>
          <dgm:bulletEnabled val="1"/>
        </dgm:presLayoutVars>
      </dgm:prSet>
      <dgm:spPr/>
    </dgm:pt>
  </dgm:ptLst>
  <dgm:cxnLst>
    <dgm:cxn modelId="{39179620-604A-459B-9E2C-4035601979F1}" srcId="{2EAFA8E8-EDB2-4F72-B3DF-C5566A5F9830}" destId="{47F61D68-B2A8-49B9-9607-AD68E424F3CB}" srcOrd="0" destOrd="0" parTransId="{D565C97D-8091-4C57-9F9A-B908888F3084}" sibTransId="{52656B61-7DB3-47DE-968D-DDF140563D23}"/>
    <dgm:cxn modelId="{B478302F-CA12-944C-BDFE-06D373E29BC9}" type="presOf" srcId="{47F61D68-B2A8-49B9-9607-AD68E424F3CB}" destId="{32DAF338-85CB-204E-B22C-D43626282CB7}" srcOrd="0" destOrd="0" presId="urn:microsoft.com/office/officeart/2005/8/layout/vList2"/>
    <dgm:cxn modelId="{19426C81-515E-3348-9F47-CE92D72DE60C}" type="presOf" srcId="{2EAFA8E8-EDB2-4F72-B3DF-C5566A5F9830}" destId="{BEBBCD9C-8A83-FA41-8D42-F0418A1E2E4D}" srcOrd="0" destOrd="0" presId="urn:microsoft.com/office/officeart/2005/8/layout/vList2"/>
    <dgm:cxn modelId="{11B32A90-B523-49F4-B0BC-C6DC20D96B31}" srcId="{2EAFA8E8-EDB2-4F72-B3DF-C5566A5F9830}" destId="{D75BBD77-6ACE-4EBA-AF49-94BD4C93234F}" srcOrd="1" destOrd="0" parTransId="{4C36B7B2-A6A5-4AC1-8D97-C744FED501EC}" sibTransId="{F3EBEA89-9C57-4DAA-98D6-14470511164A}"/>
    <dgm:cxn modelId="{23671FA9-7932-470E-A1FD-FA26A0B51A23}" srcId="{2EAFA8E8-EDB2-4F72-B3DF-C5566A5F9830}" destId="{22887006-85B5-424F-A1E0-F2ABB7741DC4}" srcOrd="3" destOrd="0" parTransId="{68550340-EBFE-4D18-AE7D-5F217D519E00}" sibTransId="{A953B5B9-2A02-4005-9460-1DE5429D0A7B}"/>
    <dgm:cxn modelId="{BAB3F1B3-0BBE-0048-B4E0-004BCC420377}" type="presOf" srcId="{D75BBD77-6ACE-4EBA-AF49-94BD4C93234F}" destId="{ED6E80F7-D6C0-394E-9C33-B1C47A5CC836}" srcOrd="0" destOrd="0" presId="urn:microsoft.com/office/officeart/2005/8/layout/vList2"/>
    <dgm:cxn modelId="{587714CA-FAFF-9C43-8B2B-DF840347058D}" type="presOf" srcId="{EF7908D8-A0E6-4D0A-87F4-A132DBC348E4}" destId="{434F34E5-03FA-854E-A0EA-586B693D2F20}" srcOrd="0" destOrd="0" presId="urn:microsoft.com/office/officeart/2005/8/layout/vList2"/>
    <dgm:cxn modelId="{2A3806CB-7C43-5E4A-88F0-86FAEFF8A076}" type="presOf" srcId="{22887006-85B5-424F-A1E0-F2ABB7741DC4}" destId="{5357E0FB-2853-7A41-85B1-39CB4F6524D9}" srcOrd="0" destOrd="0" presId="urn:microsoft.com/office/officeart/2005/8/layout/vList2"/>
    <dgm:cxn modelId="{8416DAE3-6C28-463E-93A7-CAC16715B41B}" srcId="{2EAFA8E8-EDB2-4F72-B3DF-C5566A5F9830}" destId="{EF7908D8-A0E6-4D0A-87F4-A132DBC348E4}" srcOrd="2" destOrd="0" parTransId="{6053130C-5151-4066-9D6A-A7D8DA727F79}" sibTransId="{B3736296-FEA9-437A-8B4B-58DF15ECFF4F}"/>
    <dgm:cxn modelId="{AC568916-8512-394C-869E-86BCCB8E2C7E}" type="presParOf" srcId="{BEBBCD9C-8A83-FA41-8D42-F0418A1E2E4D}" destId="{32DAF338-85CB-204E-B22C-D43626282CB7}" srcOrd="0" destOrd="0" presId="urn:microsoft.com/office/officeart/2005/8/layout/vList2"/>
    <dgm:cxn modelId="{02B9503F-C16F-924A-8028-A88F5793083A}" type="presParOf" srcId="{BEBBCD9C-8A83-FA41-8D42-F0418A1E2E4D}" destId="{9E36D23F-BC5C-2241-9B6C-5CB26C57AB7B}" srcOrd="1" destOrd="0" presId="urn:microsoft.com/office/officeart/2005/8/layout/vList2"/>
    <dgm:cxn modelId="{F0EB452D-3793-4D4C-BEAD-3157A49071B4}" type="presParOf" srcId="{BEBBCD9C-8A83-FA41-8D42-F0418A1E2E4D}" destId="{ED6E80F7-D6C0-394E-9C33-B1C47A5CC836}" srcOrd="2" destOrd="0" presId="urn:microsoft.com/office/officeart/2005/8/layout/vList2"/>
    <dgm:cxn modelId="{13A59FE2-AE23-F446-8177-AA17D8D4472A}" type="presParOf" srcId="{BEBBCD9C-8A83-FA41-8D42-F0418A1E2E4D}" destId="{BC53FB0A-4950-7A42-85B4-13E0B542FAAF}" srcOrd="3" destOrd="0" presId="urn:microsoft.com/office/officeart/2005/8/layout/vList2"/>
    <dgm:cxn modelId="{45262A8E-EE54-914E-8965-5E3F524D7364}" type="presParOf" srcId="{BEBBCD9C-8A83-FA41-8D42-F0418A1E2E4D}" destId="{434F34E5-03FA-854E-A0EA-586B693D2F20}" srcOrd="4" destOrd="0" presId="urn:microsoft.com/office/officeart/2005/8/layout/vList2"/>
    <dgm:cxn modelId="{8F2B6215-E9AB-9640-89C7-313599DE84EC}" type="presParOf" srcId="{BEBBCD9C-8A83-FA41-8D42-F0418A1E2E4D}" destId="{CFB8A450-0EED-CA45-A1E6-F3310185DE8F}" srcOrd="5" destOrd="0" presId="urn:microsoft.com/office/officeart/2005/8/layout/vList2"/>
    <dgm:cxn modelId="{909FD926-98A2-D640-9471-99020555ADBA}" type="presParOf" srcId="{BEBBCD9C-8A83-FA41-8D42-F0418A1E2E4D}" destId="{5357E0FB-2853-7A41-85B1-39CB4F6524D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AFA8E8-EDB2-4F72-B3DF-C5566A5F983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7F61D68-B2A8-49B9-9607-AD68E424F3CB}">
      <dgm:prSet custT="1"/>
      <dgm:spPr>
        <a:solidFill>
          <a:schemeClr val="accent2"/>
        </a:solidFill>
      </dgm:spPr>
      <dgm:t>
        <a:bodyPr/>
        <a:lstStyle/>
        <a:p>
          <a:r>
            <a:rPr lang="en-US" sz="3600" dirty="0"/>
            <a:t>1) True</a:t>
          </a:r>
        </a:p>
      </dgm:t>
    </dgm:pt>
    <dgm:pt modelId="{D565C97D-8091-4C57-9F9A-B908888F3084}" type="parTrans" cxnId="{39179620-604A-459B-9E2C-4035601979F1}">
      <dgm:prSet/>
      <dgm:spPr/>
      <dgm:t>
        <a:bodyPr/>
        <a:lstStyle/>
        <a:p>
          <a:endParaRPr lang="en-US"/>
        </a:p>
      </dgm:t>
    </dgm:pt>
    <dgm:pt modelId="{52656B61-7DB3-47DE-968D-DDF140563D23}" type="sibTrans" cxnId="{39179620-604A-459B-9E2C-4035601979F1}">
      <dgm:prSet/>
      <dgm:spPr/>
      <dgm:t>
        <a:bodyPr/>
        <a:lstStyle/>
        <a:p>
          <a:endParaRPr lang="en-US"/>
        </a:p>
      </dgm:t>
    </dgm:pt>
    <dgm:pt modelId="{D75BBD77-6ACE-4EBA-AF49-94BD4C93234F}">
      <dgm:prSet custT="1"/>
      <dgm:spPr>
        <a:solidFill>
          <a:schemeClr val="accent3"/>
        </a:solidFill>
      </dgm:spPr>
      <dgm:t>
        <a:bodyPr/>
        <a:lstStyle/>
        <a:p>
          <a:r>
            <a:rPr lang="en-US" sz="3600" dirty="0"/>
            <a:t>2) False</a:t>
          </a:r>
        </a:p>
      </dgm:t>
    </dgm:pt>
    <dgm:pt modelId="{4C36B7B2-A6A5-4AC1-8D97-C744FED501EC}" type="parTrans" cxnId="{11B32A90-B523-49F4-B0BC-C6DC20D96B31}">
      <dgm:prSet/>
      <dgm:spPr/>
      <dgm:t>
        <a:bodyPr/>
        <a:lstStyle/>
        <a:p>
          <a:endParaRPr lang="en-US"/>
        </a:p>
      </dgm:t>
    </dgm:pt>
    <dgm:pt modelId="{F3EBEA89-9C57-4DAA-98D6-14470511164A}" type="sibTrans" cxnId="{11B32A90-B523-49F4-B0BC-C6DC20D96B31}">
      <dgm:prSet/>
      <dgm:spPr/>
      <dgm:t>
        <a:bodyPr/>
        <a:lstStyle/>
        <a:p>
          <a:endParaRPr lang="en-US"/>
        </a:p>
      </dgm:t>
    </dgm:pt>
    <dgm:pt modelId="{5162001E-A1F2-2346-B3C9-F23B4D4C4D13}" type="pres">
      <dgm:prSet presAssocID="{2EAFA8E8-EDB2-4F72-B3DF-C5566A5F9830}" presName="linear" presStyleCnt="0">
        <dgm:presLayoutVars>
          <dgm:animLvl val="lvl"/>
          <dgm:resizeHandles val="exact"/>
        </dgm:presLayoutVars>
      </dgm:prSet>
      <dgm:spPr/>
    </dgm:pt>
    <dgm:pt modelId="{E87EBFF0-DA2F-7247-80F2-F47A0FF7EB5E}" type="pres">
      <dgm:prSet presAssocID="{47F61D68-B2A8-49B9-9607-AD68E424F3CB}" presName="parentText" presStyleLbl="node1" presStyleIdx="0" presStyleCnt="2">
        <dgm:presLayoutVars>
          <dgm:chMax val="0"/>
          <dgm:bulletEnabled val="1"/>
        </dgm:presLayoutVars>
      </dgm:prSet>
      <dgm:spPr/>
    </dgm:pt>
    <dgm:pt modelId="{FD7FDED1-B3E6-6F4E-8B37-8E3F1E8EE180}" type="pres">
      <dgm:prSet presAssocID="{52656B61-7DB3-47DE-968D-DDF140563D23}" presName="spacer" presStyleCnt="0"/>
      <dgm:spPr/>
    </dgm:pt>
    <dgm:pt modelId="{BC9C96B3-B59E-E842-9EDF-3F0EBB114380}" type="pres">
      <dgm:prSet presAssocID="{D75BBD77-6ACE-4EBA-AF49-94BD4C93234F}" presName="parentText" presStyleLbl="node1" presStyleIdx="1" presStyleCnt="2">
        <dgm:presLayoutVars>
          <dgm:chMax val="0"/>
          <dgm:bulletEnabled val="1"/>
        </dgm:presLayoutVars>
      </dgm:prSet>
      <dgm:spPr/>
    </dgm:pt>
  </dgm:ptLst>
  <dgm:cxnLst>
    <dgm:cxn modelId="{65146103-F026-AB4F-8261-6120A7E29784}" type="presOf" srcId="{47F61D68-B2A8-49B9-9607-AD68E424F3CB}" destId="{E87EBFF0-DA2F-7247-80F2-F47A0FF7EB5E}" srcOrd="0" destOrd="0" presId="urn:microsoft.com/office/officeart/2005/8/layout/vList2"/>
    <dgm:cxn modelId="{EA1FB00F-267F-6241-B574-107A00970D86}" type="presOf" srcId="{D75BBD77-6ACE-4EBA-AF49-94BD4C93234F}" destId="{BC9C96B3-B59E-E842-9EDF-3F0EBB114380}" srcOrd="0" destOrd="0" presId="urn:microsoft.com/office/officeart/2005/8/layout/vList2"/>
    <dgm:cxn modelId="{39179620-604A-459B-9E2C-4035601979F1}" srcId="{2EAFA8E8-EDB2-4F72-B3DF-C5566A5F9830}" destId="{47F61D68-B2A8-49B9-9607-AD68E424F3CB}" srcOrd="0" destOrd="0" parTransId="{D565C97D-8091-4C57-9F9A-B908888F3084}" sibTransId="{52656B61-7DB3-47DE-968D-DDF140563D23}"/>
    <dgm:cxn modelId="{8C748E40-0611-4A4E-B337-7E1C860B5A2F}" type="presOf" srcId="{2EAFA8E8-EDB2-4F72-B3DF-C5566A5F9830}" destId="{5162001E-A1F2-2346-B3C9-F23B4D4C4D13}" srcOrd="0" destOrd="0" presId="urn:microsoft.com/office/officeart/2005/8/layout/vList2"/>
    <dgm:cxn modelId="{11B32A90-B523-49F4-B0BC-C6DC20D96B31}" srcId="{2EAFA8E8-EDB2-4F72-B3DF-C5566A5F9830}" destId="{D75BBD77-6ACE-4EBA-AF49-94BD4C93234F}" srcOrd="1" destOrd="0" parTransId="{4C36B7B2-A6A5-4AC1-8D97-C744FED501EC}" sibTransId="{F3EBEA89-9C57-4DAA-98D6-14470511164A}"/>
    <dgm:cxn modelId="{D3B52CFB-7777-D743-9A43-4179E1208AB4}" type="presParOf" srcId="{5162001E-A1F2-2346-B3C9-F23B4D4C4D13}" destId="{E87EBFF0-DA2F-7247-80F2-F47A0FF7EB5E}" srcOrd="0" destOrd="0" presId="urn:microsoft.com/office/officeart/2005/8/layout/vList2"/>
    <dgm:cxn modelId="{81C94D24-5274-B244-8F26-2F88A6204B54}" type="presParOf" srcId="{5162001E-A1F2-2346-B3C9-F23B4D4C4D13}" destId="{FD7FDED1-B3E6-6F4E-8B37-8E3F1E8EE180}" srcOrd="1" destOrd="0" presId="urn:microsoft.com/office/officeart/2005/8/layout/vList2"/>
    <dgm:cxn modelId="{CB91BDCB-E938-D64B-9DE6-164FE89C005C}" type="presParOf" srcId="{5162001E-A1F2-2346-B3C9-F23B4D4C4D13}" destId="{BC9C96B3-B59E-E842-9EDF-3F0EBB11438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AFA8E8-EDB2-4F72-B3DF-C5566A5F983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7F61D68-B2A8-49B9-9607-AD68E424F3CB}">
      <dgm:prSet custT="1"/>
      <dgm:spPr/>
      <dgm:t>
        <a:bodyPr/>
        <a:lstStyle/>
        <a:p>
          <a:r>
            <a:rPr lang="en-US" sz="3600" dirty="0"/>
            <a:t>1) True</a:t>
          </a:r>
        </a:p>
      </dgm:t>
    </dgm:pt>
    <dgm:pt modelId="{D565C97D-8091-4C57-9F9A-B908888F3084}" type="parTrans" cxnId="{39179620-604A-459B-9E2C-4035601979F1}">
      <dgm:prSet/>
      <dgm:spPr/>
      <dgm:t>
        <a:bodyPr/>
        <a:lstStyle/>
        <a:p>
          <a:endParaRPr lang="en-US"/>
        </a:p>
      </dgm:t>
    </dgm:pt>
    <dgm:pt modelId="{52656B61-7DB3-47DE-968D-DDF140563D23}" type="sibTrans" cxnId="{39179620-604A-459B-9E2C-4035601979F1}">
      <dgm:prSet/>
      <dgm:spPr/>
      <dgm:t>
        <a:bodyPr/>
        <a:lstStyle/>
        <a:p>
          <a:endParaRPr lang="en-US"/>
        </a:p>
      </dgm:t>
    </dgm:pt>
    <dgm:pt modelId="{D75BBD77-6ACE-4EBA-AF49-94BD4C93234F}">
      <dgm:prSet custT="1"/>
      <dgm:spPr>
        <a:solidFill>
          <a:schemeClr val="accent3"/>
        </a:solidFill>
      </dgm:spPr>
      <dgm:t>
        <a:bodyPr/>
        <a:lstStyle/>
        <a:p>
          <a:r>
            <a:rPr lang="en-US" sz="3600" dirty="0"/>
            <a:t>2) False</a:t>
          </a:r>
        </a:p>
      </dgm:t>
    </dgm:pt>
    <dgm:pt modelId="{4C36B7B2-A6A5-4AC1-8D97-C744FED501EC}" type="parTrans" cxnId="{11B32A90-B523-49F4-B0BC-C6DC20D96B31}">
      <dgm:prSet/>
      <dgm:spPr/>
      <dgm:t>
        <a:bodyPr/>
        <a:lstStyle/>
        <a:p>
          <a:endParaRPr lang="en-US"/>
        </a:p>
      </dgm:t>
    </dgm:pt>
    <dgm:pt modelId="{F3EBEA89-9C57-4DAA-98D6-14470511164A}" type="sibTrans" cxnId="{11B32A90-B523-49F4-B0BC-C6DC20D96B31}">
      <dgm:prSet/>
      <dgm:spPr/>
      <dgm:t>
        <a:bodyPr/>
        <a:lstStyle/>
        <a:p>
          <a:endParaRPr lang="en-US"/>
        </a:p>
      </dgm:t>
    </dgm:pt>
    <dgm:pt modelId="{5162001E-A1F2-2346-B3C9-F23B4D4C4D13}" type="pres">
      <dgm:prSet presAssocID="{2EAFA8E8-EDB2-4F72-B3DF-C5566A5F9830}" presName="linear" presStyleCnt="0">
        <dgm:presLayoutVars>
          <dgm:animLvl val="lvl"/>
          <dgm:resizeHandles val="exact"/>
        </dgm:presLayoutVars>
      </dgm:prSet>
      <dgm:spPr/>
    </dgm:pt>
    <dgm:pt modelId="{E87EBFF0-DA2F-7247-80F2-F47A0FF7EB5E}" type="pres">
      <dgm:prSet presAssocID="{47F61D68-B2A8-49B9-9607-AD68E424F3CB}" presName="parentText" presStyleLbl="node1" presStyleIdx="0" presStyleCnt="2">
        <dgm:presLayoutVars>
          <dgm:chMax val="0"/>
          <dgm:bulletEnabled val="1"/>
        </dgm:presLayoutVars>
      </dgm:prSet>
      <dgm:spPr/>
    </dgm:pt>
    <dgm:pt modelId="{FD7FDED1-B3E6-6F4E-8B37-8E3F1E8EE180}" type="pres">
      <dgm:prSet presAssocID="{52656B61-7DB3-47DE-968D-DDF140563D23}" presName="spacer" presStyleCnt="0"/>
      <dgm:spPr/>
    </dgm:pt>
    <dgm:pt modelId="{BC9C96B3-B59E-E842-9EDF-3F0EBB114380}" type="pres">
      <dgm:prSet presAssocID="{D75BBD77-6ACE-4EBA-AF49-94BD4C93234F}" presName="parentText" presStyleLbl="node1" presStyleIdx="1" presStyleCnt="2">
        <dgm:presLayoutVars>
          <dgm:chMax val="0"/>
          <dgm:bulletEnabled val="1"/>
        </dgm:presLayoutVars>
      </dgm:prSet>
      <dgm:spPr/>
    </dgm:pt>
  </dgm:ptLst>
  <dgm:cxnLst>
    <dgm:cxn modelId="{65146103-F026-AB4F-8261-6120A7E29784}" type="presOf" srcId="{47F61D68-B2A8-49B9-9607-AD68E424F3CB}" destId="{E87EBFF0-DA2F-7247-80F2-F47A0FF7EB5E}" srcOrd="0" destOrd="0" presId="urn:microsoft.com/office/officeart/2005/8/layout/vList2"/>
    <dgm:cxn modelId="{EA1FB00F-267F-6241-B574-107A00970D86}" type="presOf" srcId="{D75BBD77-6ACE-4EBA-AF49-94BD4C93234F}" destId="{BC9C96B3-B59E-E842-9EDF-3F0EBB114380}" srcOrd="0" destOrd="0" presId="urn:microsoft.com/office/officeart/2005/8/layout/vList2"/>
    <dgm:cxn modelId="{39179620-604A-459B-9E2C-4035601979F1}" srcId="{2EAFA8E8-EDB2-4F72-B3DF-C5566A5F9830}" destId="{47F61D68-B2A8-49B9-9607-AD68E424F3CB}" srcOrd="0" destOrd="0" parTransId="{D565C97D-8091-4C57-9F9A-B908888F3084}" sibTransId="{52656B61-7DB3-47DE-968D-DDF140563D23}"/>
    <dgm:cxn modelId="{8C748E40-0611-4A4E-B337-7E1C860B5A2F}" type="presOf" srcId="{2EAFA8E8-EDB2-4F72-B3DF-C5566A5F9830}" destId="{5162001E-A1F2-2346-B3C9-F23B4D4C4D13}" srcOrd="0" destOrd="0" presId="urn:microsoft.com/office/officeart/2005/8/layout/vList2"/>
    <dgm:cxn modelId="{11B32A90-B523-49F4-B0BC-C6DC20D96B31}" srcId="{2EAFA8E8-EDB2-4F72-B3DF-C5566A5F9830}" destId="{D75BBD77-6ACE-4EBA-AF49-94BD4C93234F}" srcOrd="1" destOrd="0" parTransId="{4C36B7B2-A6A5-4AC1-8D97-C744FED501EC}" sibTransId="{F3EBEA89-9C57-4DAA-98D6-14470511164A}"/>
    <dgm:cxn modelId="{D3B52CFB-7777-D743-9A43-4179E1208AB4}" type="presParOf" srcId="{5162001E-A1F2-2346-B3C9-F23B4D4C4D13}" destId="{E87EBFF0-DA2F-7247-80F2-F47A0FF7EB5E}" srcOrd="0" destOrd="0" presId="urn:microsoft.com/office/officeart/2005/8/layout/vList2"/>
    <dgm:cxn modelId="{81C94D24-5274-B244-8F26-2F88A6204B54}" type="presParOf" srcId="{5162001E-A1F2-2346-B3C9-F23B4D4C4D13}" destId="{FD7FDED1-B3E6-6F4E-8B37-8E3F1E8EE180}" srcOrd="1" destOrd="0" presId="urn:microsoft.com/office/officeart/2005/8/layout/vList2"/>
    <dgm:cxn modelId="{CB91BDCB-E938-D64B-9DE6-164FE89C005C}" type="presParOf" srcId="{5162001E-A1F2-2346-B3C9-F23B4D4C4D13}" destId="{BC9C96B3-B59E-E842-9EDF-3F0EBB11438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AFA8E8-EDB2-4F72-B3DF-C5566A5F983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7F61D68-B2A8-49B9-9607-AD68E424F3CB}">
      <dgm:prSet/>
      <dgm:spPr>
        <a:solidFill>
          <a:schemeClr val="accent2"/>
        </a:solidFill>
      </dgm:spPr>
      <dgm:t>
        <a:bodyPr/>
        <a:lstStyle/>
        <a:p>
          <a:r>
            <a:rPr lang="en-US" dirty="0">
              <a:solidFill>
                <a:schemeClr val="tx1"/>
              </a:solidFill>
            </a:rPr>
            <a:t>1) pancakes</a:t>
          </a:r>
        </a:p>
      </dgm:t>
    </dgm:pt>
    <dgm:pt modelId="{D565C97D-8091-4C57-9F9A-B908888F3084}" type="parTrans" cxnId="{39179620-604A-459B-9E2C-4035601979F1}">
      <dgm:prSet/>
      <dgm:spPr/>
      <dgm:t>
        <a:bodyPr/>
        <a:lstStyle/>
        <a:p>
          <a:endParaRPr lang="en-US"/>
        </a:p>
      </dgm:t>
    </dgm:pt>
    <dgm:pt modelId="{52656B61-7DB3-47DE-968D-DDF140563D23}" type="sibTrans" cxnId="{39179620-604A-459B-9E2C-4035601979F1}">
      <dgm:prSet/>
      <dgm:spPr/>
      <dgm:t>
        <a:bodyPr/>
        <a:lstStyle/>
        <a:p>
          <a:endParaRPr lang="en-US"/>
        </a:p>
      </dgm:t>
    </dgm:pt>
    <dgm:pt modelId="{D75BBD77-6ACE-4EBA-AF49-94BD4C93234F}">
      <dgm:prSet/>
      <dgm:spPr>
        <a:solidFill>
          <a:srgbClr val="8AC800"/>
        </a:solidFill>
      </dgm:spPr>
      <dgm:t>
        <a:bodyPr/>
        <a:lstStyle/>
        <a:p>
          <a:r>
            <a:rPr lang="en-US" dirty="0">
              <a:solidFill>
                <a:schemeClr val="tx1"/>
              </a:solidFill>
            </a:rPr>
            <a:t>2) Play-Doh</a:t>
          </a:r>
        </a:p>
      </dgm:t>
    </dgm:pt>
    <dgm:pt modelId="{4C36B7B2-A6A5-4AC1-8D97-C744FED501EC}" type="parTrans" cxnId="{11B32A90-B523-49F4-B0BC-C6DC20D96B31}">
      <dgm:prSet/>
      <dgm:spPr/>
      <dgm:t>
        <a:bodyPr/>
        <a:lstStyle/>
        <a:p>
          <a:endParaRPr lang="en-US"/>
        </a:p>
      </dgm:t>
    </dgm:pt>
    <dgm:pt modelId="{F3EBEA89-9C57-4DAA-98D6-14470511164A}" type="sibTrans" cxnId="{11B32A90-B523-49F4-B0BC-C6DC20D96B31}">
      <dgm:prSet/>
      <dgm:spPr/>
      <dgm:t>
        <a:bodyPr/>
        <a:lstStyle/>
        <a:p>
          <a:endParaRPr lang="en-US"/>
        </a:p>
      </dgm:t>
    </dgm:pt>
    <dgm:pt modelId="{EF7908D8-A0E6-4D0A-87F4-A132DBC348E4}">
      <dgm:prSet/>
      <dgm:spPr>
        <a:solidFill>
          <a:srgbClr val="BBDA00"/>
        </a:solidFill>
      </dgm:spPr>
      <dgm:t>
        <a:bodyPr/>
        <a:lstStyle/>
        <a:p>
          <a:r>
            <a:rPr lang="en-US" dirty="0">
              <a:solidFill>
                <a:schemeClr val="tx1"/>
              </a:solidFill>
            </a:rPr>
            <a:t>3) apple slices</a:t>
          </a:r>
        </a:p>
      </dgm:t>
    </dgm:pt>
    <dgm:pt modelId="{6053130C-5151-4066-9D6A-A7D8DA727F79}" type="parTrans" cxnId="{8416DAE3-6C28-463E-93A7-CAC16715B41B}">
      <dgm:prSet/>
      <dgm:spPr/>
      <dgm:t>
        <a:bodyPr/>
        <a:lstStyle/>
        <a:p>
          <a:endParaRPr lang="en-US"/>
        </a:p>
      </dgm:t>
    </dgm:pt>
    <dgm:pt modelId="{B3736296-FEA9-437A-8B4B-58DF15ECFF4F}" type="sibTrans" cxnId="{8416DAE3-6C28-463E-93A7-CAC16715B41B}">
      <dgm:prSet/>
      <dgm:spPr/>
      <dgm:t>
        <a:bodyPr/>
        <a:lstStyle/>
        <a:p>
          <a:endParaRPr lang="en-US"/>
        </a:p>
      </dgm:t>
    </dgm:pt>
    <dgm:pt modelId="{22887006-85B5-424F-A1E0-F2ABB7741DC4}">
      <dgm:prSet/>
      <dgm:spPr>
        <a:solidFill>
          <a:srgbClr val="E1D601"/>
        </a:solidFill>
      </dgm:spPr>
      <dgm:t>
        <a:bodyPr/>
        <a:lstStyle/>
        <a:p>
          <a:r>
            <a:rPr lang="en-US" dirty="0">
              <a:solidFill>
                <a:schemeClr val="tx1"/>
              </a:solidFill>
            </a:rPr>
            <a:t>4) tater tots</a:t>
          </a:r>
        </a:p>
      </dgm:t>
    </dgm:pt>
    <dgm:pt modelId="{68550340-EBFE-4D18-AE7D-5F217D519E00}" type="parTrans" cxnId="{23671FA9-7932-470E-A1FD-FA26A0B51A23}">
      <dgm:prSet/>
      <dgm:spPr/>
      <dgm:t>
        <a:bodyPr/>
        <a:lstStyle/>
        <a:p>
          <a:endParaRPr lang="en-US"/>
        </a:p>
      </dgm:t>
    </dgm:pt>
    <dgm:pt modelId="{A953B5B9-2A02-4005-9460-1DE5429D0A7B}" type="sibTrans" cxnId="{23671FA9-7932-470E-A1FD-FA26A0B51A23}">
      <dgm:prSet/>
      <dgm:spPr/>
      <dgm:t>
        <a:bodyPr/>
        <a:lstStyle/>
        <a:p>
          <a:endParaRPr lang="en-US"/>
        </a:p>
      </dgm:t>
    </dgm:pt>
    <dgm:pt modelId="{0FE6BADD-2298-9A48-8428-D99B87E98903}">
      <dgm:prSet/>
      <dgm:spPr>
        <a:solidFill>
          <a:srgbClr val="FEC31C"/>
        </a:solidFill>
      </dgm:spPr>
      <dgm:t>
        <a:bodyPr/>
        <a:lstStyle/>
        <a:p>
          <a:r>
            <a:rPr lang="en-US" dirty="0">
              <a:solidFill>
                <a:schemeClr val="tx1"/>
              </a:solidFill>
            </a:rPr>
            <a:t>5) moisturizer</a:t>
          </a:r>
        </a:p>
      </dgm:t>
    </dgm:pt>
    <dgm:pt modelId="{1DC2678F-4D9C-554A-88E5-FFBF05876149}" type="parTrans" cxnId="{5471BC09-DAE2-144C-A394-2859E51A2F61}">
      <dgm:prSet/>
      <dgm:spPr/>
      <dgm:t>
        <a:bodyPr/>
        <a:lstStyle/>
        <a:p>
          <a:endParaRPr lang="en-US"/>
        </a:p>
      </dgm:t>
    </dgm:pt>
    <dgm:pt modelId="{03AFB0AB-27F4-994C-B147-68F159FC0BC5}" type="sibTrans" cxnId="{5471BC09-DAE2-144C-A394-2859E51A2F61}">
      <dgm:prSet/>
      <dgm:spPr/>
      <dgm:t>
        <a:bodyPr/>
        <a:lstStyle/>
        <a:p>
          <a:endParaRPr lang="en-US"/>
        </a:p>
      </dgm:t>
    </dgm:pt>
    <dgm:pt modelId="{AE965B03-502F-DF42-A50F-D6F686DCD234}">
      <dgm:prSet/>
      <dgm:spPr>
        <a:solidFill>
          <a:srgbClr val="FF9E1B"/>
        </a:solidFill>
      </dgm:spPr>
      <dgm:t>
        <a:bodyPr/>
        <a:lstStyle/>
        <a:p>
          <a:r>
            <a:rPr lang="en-US" dirty="0">
              <a:solidFill>
                <a:schemeClr val="tx1"/>
              </a:solidFill>
            </a:rPr>
            <a:t>6) all of the above</a:t>
          </a:r>
        </a:p>
      </dgm:t>
    </dgm:pt>
    <dgm:pt modelId="{590B881C-1016-B248-B23C-BA01DC5A66D0}" type="parTrans" cxnId="{229CC6A8-3569-894F-88BE-D7D0F56C22A5}">
      <dgm:prSet/>
      <dgm:spPr/>
      <dgm:t>
        <a:bodyPr/>
        <a:lstStyle/>
        <a:p>
          <a:endParaRPr lang="en-US"/>
        </a:p>
      </dgm:t>
    </dgm:pt>
    <dgm:pt modelId="{BA62B773-DFCD-1F45-BF0F-2014816E13F9}" type="sibTrans" cxnId="{229CC6A8-3569-894F-88BE-D7D0F56C22A5}">
      <dgm:prSet/>
      <dgm:spPr/>
      <dgm:t>
        <a:bodyPr/>
        <a:lstStyle/>
        <a:p>
          <a:endParaRPr lang="en-US"/>
        </a:p>
      </dgm:t>
    </dgm:pt>
    <dgm:pt modelId="{BEBBCD9C-8A83-FA41-8D42-F0418A1E2E4D}" type="pres">
      <dgm:prSet presAssocID="{2EAFA8E8-EDB2-4F72-B3DF-C5566A5F9830}" presName="linear" presStyleCnt="0">
        <dgm:presLayoutVars>
          <dgm:animLvl val="lvl"/>
          <dgm:resizeHandles val="exact"/>
        </dgm:presLayoutVars>
      </dgm:prSet>
      <dgm:spPr/>
    </dgm:pt>
    <dgm:pt modelId="{32DAF338-85CB-204E-B22C-D43626282CB7}" type="pres">
      <dgm:prSet presAssocID="{47F61D68-B2A8-49B9-9607-AD68E424F3CB}" presName="parentText" presStyleLbl="node1" presStyleIdx="0" presStyleCnt="6">
        <dgm:presLayoutVars>
          <dgm:chMax val="0"/>
          <dgm:bulletEnabled val="1"/>
        </dgm:presLayoutVars>
      </dgm:prSet>
      <dgm:spPr/>
    </dgm:pt>
    <dgm:pt modelId="{9E36D23F-BC5C-2241-9B6C-5CB26C57AB7B}" type="pres">
      <dgm:prSet presAssocID="{52656B61-7DB3-47DE-968D-DDF140563D23}" presName="spacer" presStyleCnt="0"/>
      <dgm:spPr/>
    </dgm:pt>
    <dgm:pt modelId="{ED6E80F7-D6C0-394E-9C33-B1C47A5CC836}" type="pres">
      <dgm:prSet presAssocID="{D75BBD77-6ACE-4EBA-AF49-94BD4C93234F}" presName="parentText" presStyleLbl="node1" presStyleIdx="1" presStyleCnt="6">
        <dgm:presLayoutVars>
          <dgm:chMax val="0"/>
          <dgm:bulletEnabled val="1"/>
        </dgm:presLayoutVars>
      </dgm:prSet>
      <dgm:spPr/>
    </dgm:pt>
    <dgm:pt modelId="{BC53FB0A-4950-7A42-85B4-13E0B542FAAF}" type="pres">
      <dgm:prSet presAssocID="{F3EBEA89-9C57-4DAA-98D6-14470511164A}" presName="spacer" presStyleCnt="0"/>
      <dgm:spPr/>
    </dgm:pt>
    <dgm:pt modelId="{434F34E5-03FA-854E-A0EA-586B693D2F20}" type="pres">
      <dgm:prSet presAssocID="{EF7908D8-A0E6-4D0A-87F4-A132DBC348E4}" presName="parentText" presStyleLbl="node1" presStyleIdx="2" presStyleCnt="6">
        <dgm:presLayoutVars>
          <dgm:chMax val="0"/>
          <dgm:bulletEnabled val="1"/>
        </dgm:presLayoutVars>
      </dgm:prSet>
      <dgm:spPr/>
    </dgm:pt>
    <dgm:pt modelId="{CFB8A450-0EED-CA45-A1E6-F3310185DE8F}" type="pres">
      <dgm:prSet presAssocID="{B3736296-FEA9-437A-8B4B-58DF15ECFF4F}" presName="spacer" presStyleCnt="0"/>
      <dgm:spPr/>
    </dgm:pt>
    <dgm:pt modelId="{5357E0FB-2853-7A41-85B1-39CB4F6524D9}" type="pres">
      <dgm:prSet presAssocID="{22887006-85B5-424F-A1E0-F2ABB7741DC4}" presName="parentText" presStyleLbl="node1" presStyleIdx="3" presStyleCnt="6">
        <dgm:presLayoutVars>
          <dgm:chMax val="0"/>
          <dgm:bulletEnabled val="1"/>
        </dgm:presLayoutVars>
      </dgm:prSet>
      <dgm:spPr/>
    </dgm:pt>
    <dgm:pt modelId="{BA9B1DD5-A38A-464E-B070-8466C6798D92}" type="pres">
      <dgm:prSet presAssocID="{A953B5B9-2A02-4005-9460-1DE5429D0A7B}" presName="spacer" presStyleCnt="0"/>
      <dgm:spPr/>
    </dgm:pt>
    <dgm:pt modelId="{2B55E5B0-D63B-C440-8661-81964858FB2F}" type="pres">
      <dgm:prSet presAssocID="{0FE6BADD-2298-9A48-8428-D99B87E98903}" presName="parentText" presStyleLbl="node1" presStyleIdx="4" presStyleCnt="6">
        <dgm:presLayoutVars>
          <dgm:chMax val="0"/>
          <dgm:bulletEnabled val="1"/>
        </dgm:presLayoutVars>
      </dgm:prSet>
      <dgm:spPr/>
    </dgm:pt>
    <dgm:pt modelId="{2B7482EE-C406-2548-BE79-D736E6FA6419}" type="pres">
      <dgm:prSet presAssocID="{03AFB0AB-27F4-994C-B147-68F159FC0BC5}" presName="spacer" presStyleCnt="0"/>
      <dgm:spPr/>
    </dgm:pt>
    <dgm:pt modelId="{BAE1E6BD-45AD-854D-BD07-8BBB49BB4CD8}" type="pres">
      <dgm:prSet presAssocID="{AE965B03-502F-DF42-A50F-D6F686DCD234}" presName="parentText" presStyleLbl="node1" presStyleIdx="5" presStyleCnt="6">
        <dgm:presLayoutVars>
          <dgm:chMax val="0"/>
          <dgm:bulletEnabled val="1"/>
        </dgm:presLayoutVars>
      </dgm:prSet>
      <dgm:spPr/>
    </dgm:pt>
  </dgm:ptLst>
  <dgm:cxnLst>
    <dgm:cxn modelId="{5471BC09-DAE2-144C-A394-2859E51A2F61}" srcId="{2EAFA8E8-EDB2-4F72-B3DF-C5566A5F9830}" destId="{0FE6BADD-2298-9A48-8428-D99B87E98903}" srcOrd="4" destOrd="0" parTransId="{1DC2678F-4D9C-554A-88E5-FFBF05876149}" sibTransId="{03AFB0AB-27F4-994C-B147-68F159FC0BC5}"/>
    <dgm:cxn modelId="{DBC52018-568B-3648-8836-BAAF8350FA7D}" type="presOf" srcId="{0FE6BADD-2298-9A48-8428-D99B87E98903}" destId="{2B55E5B0-D63B-C440-8661-81964858FB2F}" srcOrd="0" destOrd="0" presId="urn:microsoft.com/office/officeart/2005/8/layout/vList2"/>
    <dgm:cxn modelId="{39179620-604A-459B-9E2C-4035601979F1}" srcId="{2EAFA8E8-EDB2-4F72-B3DF-C5566A5F9830}" destId="{47F61D68-B2A8-49B9-9607-AD68E424F3CB}" srcOrd="0" destOrd="0" parTransId="{D565C97D-8091-4C57-9F9A-B908888F3084}" sibTransId="{52656B61-7DB3-47DE-968D-DDF140563D23}"/>
    <dgm:cxn modelId="{B478302F-CA12-944C-BDFE-06D373E29BC9}" type="presOf" srcId="{47F61D68-B2A8-49B9-9607-AD68E424F3CB}" destId="{32DAF338-85CB-204E-B22C-D43626282CB7}" srcOrd="0" destOrd="0" presId="urn:microsoft.com/office/officeart/2005/8/layout/vList2"/>
    <dgm:cxn modelId="{19426C81-515E-3348-9F47-CE92D72DE60C}" type="presOf" srcId="{2EAFA8E8-EDB2-4F72-B3DF-C5566A5F9830}" destId="{BEBBCD9C-8A83-FA41-8D42-F0418A1E2E4D}" srcOrd="0" destOrd="0" presId="urn:microsoft.com/office/officeart/2005/8/layout/vList2"/>
    <dgm:cxn modelId="{11B32A90-B523-49F4-B0BC-C6DC20D96B31}" srcId="{2EAFA8E8-EDB2-4F72-B3DF-C5566A5F9830}" destId="{D75BBD77-6ACE-4EBA-AF49-94BD4C93234F}" srcOrd="1" destOrd="0" parTransId="{4C36B7B2-A6A5-4AC1-8D97-C744FED501EC}" sibTransId="{F3EBEA89-9C57-4DAA-98D6-14470511164A}"/>
    <dgm:cxn modelId="{7312A09D-B10F-9F4D-AEE9-786D1BA7D22C}" type="presOf" srcId="{AE965B03-502F-DF42-A50F-D6F686DCD234}" destId="{BAE1E6BD-45AD-854D-BD07-8BBB49BB4CD8}" srcOrd="0" destOrd="0" presId="urn:microsoft.com/office/officeart/2005/8/layout/vList2"/>
    <dgm:cxn modelId="{229CC6A8-3569-894F-88BE-D7D0F56C22A5}" srcId="{2EAFA8E8-EDB2-4F72-B3DF-C5566A5F9830}" destId="{AE965B03-502F-DF42-A50F-D6F686DCD234}" srcOrd="5" destOrd="0" parTransId="{590B881C-1016-B248-B23C-BA01DC5A66D0}" sibTransId="{BA62B773-DFCD-1F45-BF0F-2014816E13F9}"/>
    <dgm:cxn modelId="{23671FA9-7932-470E-A1FD-FA26A0B51A23}" srcId="{2EAFA8E8-EDB2-4F72-B3DF-C5566A5F9830}" destId="{22887006-85B5-424F-A1E0-F2ABB7741DC4}" srcOrd="3" destOrd="0" parTransId="{68550340-EBFE-4D18-AE7D-5F217D519E00}" sibTransId="{A953B5B9-2A02-4005-9460-1DE5429D0A7B}"/>
    <dgm:cxn modelId="{BAB3F1B3-0BBE-0048-B4E0-004BCC420377}" type="presOf" srcId="{D75BBD77-6ACE-4EBA-AF49-94BD4C93234F}" destId="{ED6E80F7-D6C0-394E-9C33-B1C47A5CC836}" srcOrd="0" destOrd="0" presId="urn:microsoft.com/office/officeart/2005/8/layout/vList2"/>
    <dgm:cxn modelId="{587714CA-FAFF-9C43-8B2B-DF840347058D}" type="presOf" srcId="{EF7908D8-A0E6-4D0A-87F4-A132DBC348E4}" destId="{434F34E5-03FA-854E-A0EA-586B693D2F20}" srcOrd="0" destOrd="0" presId="urn:microsoft.com/office/officeart/2005/8/layout/vList2"/>
    <dgm:cxn modelId="{2A3806CB-7C43-5E4A-88F0-86FAEFF8A076}" type="presOf" srcId="{22887006-85B5-424F-A1E0-F2ABB7741DC4}" destId="{5357E0FB-2853-7A41-85B1-39CB4F6524D9}" srcOrd="0" destOrd="0" presId="urn:microsoft.com/office/officeart/2005/8/layout/vList2"/>
    <dgm:cxn modelId="{8416DAE3-6C28-463E-93A7-CAC16715B41B}" srcId="{2EAFA8E8-EDB2-4F72-B3DF-C5566A5F9830}" destId="{EF7908D8-A0E6-4D0A-87F4-A132DBC348E4}" srcOrd="2" destOrd="0" parTransId="{6053130C-5151-4066-9D6A-A7D8DA727F79}" sibTransId="{B3736296-FEA9-437A-8B4B-58DF15ECFF4F}"/>
    <dgm:cxn modelId="{AC568916-8512-394C-869E-86BCCB8E2C7E}" type="presParOf" srcId="{BEBBCD9C-8A83-FA41-8D42-F0418A1E2E4D}" destId="{32DAF338-85CB-204E-B22C-D43626282CB7}" srcOrd="0" destOrd="0" presId="urn:microsoft.com/office/officeart/2005/8/layout/vList2"/>
    <dgm:cxn modelId="{02B9503F-C16F-924A-8028-A88F5793083A}" type="presParOf" srcId="{BEBBCD9C-8A83-FA41-8D42-F0418A1E2E4D}" destId="{9E36D23F-BC5C-2241-9B6C-5CB26C57AB7B}" srcOrd="1" destOrd="0" presId="urn:microsoft.com/office/officeart/2005/8/layout/vList2"/>
    <dgm:cxn modelId="{F0EB452D-3793-4D4C-BEAD-3157A49071B4}" type="presParOf" srcId="{BEBBCD9C-8A83-FA41-8D42-F0418A1E2E4D}" destId="{ED6E80F7-D6C0-394E-9C33-B1C47A5CC836}" srcOrd="2" destOrd="0" presId="urn:microsoft.com/office/officeart/2005/8/layout/vList2"/>
    <dgm:cxn modelId="{13A59FE2-AE23-F446-8177-AA17D8D4472A}" type="presParOf" srcId="{BEBBCD9C-8A83-FA41-8D42-F0418A1E2E4D}" destId="{BC53FB0A-4950-7A42-85B4-13E0B542FAAF}" srcOrd="3" destOrd="0" presId="urn:microsoft.com/office/officeart/2005/8/layout/vList2"/>
    <dgm:cxn modelId="{45262A8E-EE54-914E-8965-5E3F524D7364}" type="presParOf" srcId="{BEBBCD9C-8A83-FA41-8D42-F0418A1E2E4D}" destId="{434F34E5-03FA-854E-A0EA-586B693D2F20}" srcOrd="4" destOrd="0" presId="urn:microsoft.com/office/officeart/2005/8/layout/vList2"/>
    <dgm:cxn modelId="{8F2B6215-E9AB-9640-89C7-313599DE84EC}" type="presParOf" srcId="{BEBBCD9C-8A83-FA41-8D42-F0418A1E2E4D}" destId="{CFB8A450-0EED-CA45-A1E6-F3310185DE8F}" srcOrd="5" destOrd="0" presId="urn:microsoft.com/office/officeart/2005/8/layout/vList2"/>
    <dgm:cxn modelId="{909FD926-98A2-D640-9471-99020555ADBA}" type="presParOf" srcId="{BEBBCD9C-8A83-FA41-8D42-F0418A1E2E4D}" destId="{5357E0FB-2853-7A41-85B1-39CB4F6524D9}" srcOrd="6" destOrd="0" presId="urn:microsoft.com/office/officeart/2005/8/layout/vList2"/>
    <dgm:cxn modelId="{884BCB5D-FC1E-F048-B10B-9B6B8B06711C}" type="presParOf" srcId="{BEBBCD9C-8A83-FA41-8D42-F0418A1E2E4D}" destId="{BA9B1DD5-A38A-464E-B070-8466C6798D92}" srcOrd="7" destOrd="0" presId="urn:microsoft.com/office/officeart/2005/8/layout/vList2"/>
    <dgm:cxn modelId="{1FE18706-AC47-5442-A629-0DA40391F0B3}" type="presParOf" srcId="{BEBBCD9C-8A83-FA41-8D42-F0418A1E2E4D}" destId="{2B55E5B0-D63B-C440-8661-81964858FB2F}" srcOrd="8" destOrd="0" presId="urn:microsoft.com/office/officeart/2005/8/layout/vList2"/>
    <dgm:cxn modelId="{3BA265FF-73E2-8B44-A466-420C3BD4EE46}" type="presParOf" srcId="{BEBBCD9C-8A83-FA41-8D42-F0418A1E2E4D}" destId="{2B7482EE-C406-2548-BE79-D736E6FA6419}" srcOrd="9" destOrd="0" presId="urn:microsoft.com/office/officeart/2005/8/layout/vList2"/>
    <dgm:cxn modelId="{71C09308-198C-F542-BAD4-AECEF2F120CA}" type="presParOf" srcId="{BEBBCD9C-8A83-FA41-8D42-F0418A1E2E4D}" destId="{BAE1E6BD-45AD-854D-BD07-8BBB49BB4CD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F879FD-7DF8-47FA-ABBD-E3FC4988C1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58DE439-B93E-4A89-A8A4-37EA88E29066}">
      <dgm:prSet/>
      <dgm:spPr/>
      <dgm:t>
        <a:bodyPr/>
        <a:lstStyle/>
        <a:p>
          <a:r>
            <a:rPr lang="en-US" dirty="0"/>
            <a:t>Child with celiac disease washes hands before eating</a:t>
          </a:r>
        </a:p>
      </dgm:t>
    </dgm:pt>
    <dgm:pt modelId="{BDC04287-91D3-4288-A7FB-12C4824D28BD}" type="parTrans" cxnId="{F3215D36-65B2-49C2-9E7E-819ECBA5509F}">
      <dgm:prSet/>
      <dgm:spPr/>
      <dgm:t>
        <a:bodyPr/>
        <a:lstStyle/>
        <a:p>
          <a:endParaRPr lang="en-US"/>
        </a:p>
      </dgm:t>
    </dgm:pt>
    <dgm:pt modelId="{AF8FFC52-84F6-45D4-A0D1-790B9D074F49}" type="sibTrans" cxnId="{F3215D36-65B2-49C2-9E7E-819ECBA5509F}">
      <dgm:prSet/>
      <dgm:spPr/>
      <dgm:t>
        <a:bodyPr/>
        <a:lstStyle/>
        <a:p>
          <a:endParaRPr lang="en-US"/>
        </a:p>
      </dgm:t>
    </dgm:pt>
    <dgm:pt modelId="{EE3D4D97-1697-4D2E-8D8A-3FB0E8C82262}">
      <dgm:prSet/>
      <dgm:spPr/>
      <dgm:t>
        <a:bodyPr/>
        <a:lstStyle/>
        <a:p>
          <a:r>
            <a:rPr lang="en-US" dirty="0"/>
            <a:t>Thoroughly clean the eating space of the child with celiac disease</a:t>
          </a:r>
        </a:p>
      </dgm:t>
    </dgm:pt>
    <dgm:pt modelId="{625C6FB1-8FCB-4FE9-B79B-81F6B492BC7D}" type="parTrans" cxnId="{507A7D60-D40B-422E-993E-C995D18DD01D}">
      <dgm:prSet/>
      <dgm:spPr/>
      <dgm:t>
        <a:bodyPr/>
        <a:lstStyle/>
        <a:p>
          <a:endParaRPr lang="en-US"/>
        </a:p>
      </dgm:t>
    </dgm:pt>
    <dgm:pt modelId="{6751E207-E59D-410E-BEB6-C3B3B226C745}" type="sibTrans" cxnId="{507A7D60-D40B-422E-993E-C995D18DD01D}">
      <dgm:prSet/>
      <dgm:spPr/>
      <dgm:t>
        <a:bodyPr/>
        <a:lstStyle/>
        <a:p>
          <a:endParaRPr lang="en-US"/>
        </a:p>
      </dgm:t>
    </dgm:pt>
    <dgm:pt modelId="{F83919AF-B468-43CB-9258-4234EC425C73}">
      <dgm:prSet/>
      <dgm:spPr/>
      <dgm:t>
        <a:bodyPr/>
        <a:lstStyle/>
        <a:p>
          <a:r>
            <a:rPr lang="en-US" dirty="0"/>
            <a:t>All students wash hands after eating or using gluten-containing materials</a:t>
          </a:r>
        </a:p>
      </dgm:t>
    </dgm:pt>
    <dgm:pt modelId="{9C039C09-A425-4519-BCA8-D42C3052B6EA}" type="parTrans" cxnId="{39FBEE04-EB9B-401A-9003-E9D76B923309}">
      <dgm:prSet/>
      <dgm:spPr/>
      <dgm:t>
        <a:bodyPr/>
        <a:lstStyle/>
        <a:p>
          <a:endParaRPr lang="en-US"/>
        </a:p>
      </dgm:t>
    </dgm:pt>
    <dgm:pt modelId="{5EDD1A56-1984-430F-94D9-E31F8F1D76BD}" type="sibTrans" cxnId="{39FBEE04-EB9B-401A-9003-E9D76B923309}">
      <dgm:prSet/>
      <dgm:spPr/>
      <dgm:t>
        <a:bodyPr/>
        <a:lstStyle/>
        <a:p>
          <a:endParaRPr lang="en-US"/>
        </a:p>
      </dgm:t>
    </dgm:pt>
    <dgm:pt modelId="{0EBF5614-73B6-4712-ADC9-4AF73C7A7C5B}">
      <dgm:prSet/>
      <dgm:spPr/>
      <dgm:t>
        <a:bodyPr/>
        <a:lstStyle/>
        <a:p>
          <a:r>
            <a:rPr lang="en-US" dirty="0"/>
            <a:t>All tables and counters washed immediately after students eat or use gluten-containing materials</a:t>
          </a:r>
        </a:p>
      </dgm:t>
    </dgm:pt>
    <dgm:pt modelId="{EE25B349-C786-47C2-AABD-D2F9C30EB3DC}" type="parTrans" cxnId="{C678555E-3368-46C5-9692-3F1D1EC2C7F8}">
      <dgm:prSet/>
      <dgm:spPr/>
      <dgm:t>
        <a:bodyPr/>
        <a:lstStyle/>
        <a:p>
          <a:endParaRPr lang="en-US"/>
        </a:p>
      </dgm:t>
    </dgm:pt>
    <dgm:pt modelId="{9A38C966-CDC2-4DFE-A3A8-9E3DE40E61A4}" type="sibTrans" cxnId="{C678555E-3368-46C5-9692-3F1D1EC2C7F8}">
      <dgm:prSet/>
      <dgm:spPr/>
      <dgm:t>
        <a:bodyPr/>
        <a:lstStyle/>
        <a:p>
          <a:endParaRPr lang="en-US"/>
        </a:p>
      </dgm:t>
    </dgm:pt>
    <dgm:pt modelId="{A3B557A7-E08D-4B38-8A07-94F41467830A}">
      <dgm:prSet/>
      <dgm:spPr/>
      <dgm:t>
        <a:bodyPr/>
        <a:lstStyle/>
        <a:p>
          <a:r>
            <a:rPr lang="en-US" dirty="0"/>
            <a:t>For flexible or shared seating, all desks and counters washed at least once per day</a:t>
          </a:r>
        </a:p>
      </dgm:t>
    </dgm:pt>
    <dgm:pt modelId="{A6E8880A-51CA-44EE-BC13-9AE3F062ADB2}" type="parTrans" cxnId="{4872E248-0781-4893-8742-1AF5924D6CEB}">
      <dgm:prSet/>
      <dgm:spPr/>
      <dgm:t>
        <a:bodyPr/>
        <a:lstStyle/>
        <a:p>
          <a:endParaRPr lang="en-US"/>
        </a:p>
      </dgm:t>
    </dgm:pt>
    <dgm:pt modelId="{8AB5F82D-45B4-44A5-AC46-BC2601014F2A}" type="sibTrans" cxnId="{4872E248-0781-4893-8742-1AF5924D6CEB}">
      <dgm:prSet/>
      <dgm:spPr/>
      <dgm:t>
        <a:bodyPr/>
        <a:lstStyle/>
        <a:p>
          <a:endParaRPr lang="en-US"/>
        </a:p>
      </dgm:t>
    </dgm:pt>
    <dgm:pt modelId="{1CADE4C6-9CE0-764F-8073-02F73D354D4B}" type="pres">
      <dgm:prSet presAssocID="{F6F879FD-7DF8-47FA-ABBD-E3FC4988C191}" presName="linear" presStyleCnt="0">
        <dgm:presLayoutVars>
          <dgm:animLvl val="lvl"/>
          <dgm:resizeHandles val="exact"/>
        </dgm:presLayoutVars>
      </dgm:prSet>
      <dgm:spPr/>
    </dgm:pt>
    <dgm:pt modelId="{EF7BE65C-BCEE-2545-8E4F-F12A11C556E9}" type="pres">
      <dgm:prSet presAssocID="{358DE439-B93E-4A89-A8A4-37EA88E29066}" presName="parentText" presStyleLbl="node1" presStyleIdx="0" presStyleCnt="5">
        <dgm:presLayoutVars>
          <dgm:chMax val="0"/>
          <dgm:bulletEnabled val="1"/>
        </dgm:presLayoutVars>
      </dgm:prSet>
      <dgm:spPr/>
    </dgm:pt>
    <dgm:pt modelId="{5E343D3D-A928-F341-A4D3-71D67D964002}" type="pres">
      <dgm:prSet presAssocID="{AF8FFC52-84F6-45D4-A0D1-790B9D074F49}" presName="spacer" presStyleCnt="0"/>
      <dgm:spPr/>
    </dgm:pt>
    <dgm:pt modelId="{D4C16C4A-0C99-0A42-A312-8CDAB3D20DED}" type="pres">
      <dgm:prSet presAssocID="{EE3D4D97-1697-4D2E-8D8A-3FB0E8C82262}" presName="parentText" presStyleLbl="node1" presStyleIdx="1" presStyleCnt="5">
        <dgm:presLayoutVars>
          <dgm:chMax val="0"/>
          <dgm:bulletEnabled val="1"/>
        </dgm:presLayoutVars>
      </dgm:prSet>
      <dgm:spPr/>
    </dgm:pt>
    <dgm:pt modelId="{4A60FBBE-6DC2-154B-906F-99B488E176D5}" type="pres">
      <dgm:prSet presAssocID="{6751E207-E59D-410E-BEB6-C3B3B226C745}" presName="spacer" presStyleCnt="0"/>
      <dgm:spPr/>
    </dgm:pt>
    <dgm:pt modelId="{4FFFAE18-5009-9B4B-94A5-A0EC0C39B9BE}" type="pres">
      <dgm:prSet presAssocID="{F83919AF-B468-43CB-9258-4234EC425C73}" presName="parentText" presStyleLbl="node1" presStyleIdx="2" presStyleCnt="5">
        <dgm:presLayoutVars>
          <dgm:chMax val="0"/>
          <dgm:bulletEnabled val="1"/>
        </dgm:presLayoutVars>
      </dgm:prSet>
      <dgm:spPr/>
    </dgm:pt>
    <dgm:pt modelId="{2817B80F-4AAB-D84C-8637-717F6D0599FD}" type="pres">
      <dgm:prSet presAssocID="{5EDD1A56-1984-430F-94D9-E31F8F1D76BD}" presName="spacer" presStyleCnt="0"/>
      <dgm:spPr/>
    </dgm:pt>
    <dgm:pt modelId="{06B2469F-045C-A94A-B1DF-17D7662F9AC5}" type="pres">
      <dgm:prSet presAssocID="{0EBF5614-73B6-4712-ADC9-4AF73C7A7C5B}" presName="parentText" presStyleLbl="node1" presStyleIdx="3" presStyleCnt="5">
        <dgm:presLayoutVars>
          <dgm:chMax val="0"/>
          <dgm:bulletEnabled val="1"/>
        </dgm:presLayoutVars>
      </dgm:prSet>
      <dgm:spPr/>
    </dgm:pt>
    <dgm:pt modelId="{47E3F470-2F83-344A-A954-34B5FC94ED9F}" type="pres">
      <dgm:prSet presAssocID="{9A38C966-CDC2-4DFE-A3A8-9E3DE40E61A4}" presName="spacer" presStyleCnt="0"/>
      <dgm:spPr/>
    </dgm:pt>
    <dgm:pt modelId="{4B1BBF09-E386-C140-BD9D-86A8E773060E}" type="pres">
      <dgm:prSet presAssocID="{A3B557A7-E08D-4B38-8A07-94F41467830A}" presName="parentText" presStyleLbl="node1" presStyleIdx="4" presStyleCnt="5">
        <dgm:presLayoutVars>
          <dgm:chMax val="0"/>
          <dgm:bulletEnabled val="1"/>
        </dgm:presLayoutVars>
      </dgm:prSet>
      <dgm:spPr/>
    </dgm:pt>
  </dgm:ptLst>
  <dgm:cxnLst>
    <dgm:cxn modelId="{39FBEE04-EB9B-401A-9003-E9D76B923309}" srcId="{F6F879FD-7DF8-47FA-ABBD-E3FC4988C191}" destId="{F83919AF-B468-43CB-9258-4234EC425C73}" srcOrd="2" destOrd="0" parTransId="{9C039C09-A425-4519-BCA8-D42C3052B6EA}" sibTransId="{5EDD1A56-1984-430F-94D9-E31F8F1D76BD}"/>
    <dgm:cxn modelId="{C3472413-F9C3-344C-BA8E-012A8E85FA5C}" type="presOf" srcId="{0EBF5614-73B6-4712-ADC9-4AF73C7A7C5B}" destId="{06B2469F-045C-A94A-B1DF-17D7662F9AC5}" srcOrd="0" destOrd="0" presId="urn:microsoft.com/office/officeart/2005/8/layout/vList2"/>
    <dgm:cxn modelId="{B4680335-229C-3140-8BDB-AD8FEC878AA2}" type="presOf" srcId="{A3B557A7-E08D-4B38-8A07-94F41467830A}" destId="{4B1BBF09-E386-C140-BD9D-86A8E773060E}" srcOrd="0" destOrd="0" presId="urn:microsoft.com/office/officeart/2005/8/layout/vList2"/>
    <dgm:cxn modelId="{F3215D36-65B2-49C2-9E7E-819ECBA5509F}" srcId="{F6F879FD-7DF8-47FA-ABBD-E3FC4988C191}" destId="{358DE439-B93E-4A89-A8A4-37EA88E29066}" srcOrd="0" destOrd="0" parTransId="{BDC04287-91D3-4288-A7FB-12C4824D28BD}" sibTransId="{AF8FFC52-84F6-45D4-A0D1-790B9D074F49}"/>
    <dgm:cxn modelId="{2CA6FC40-0AEB-C449-901B-E5CCE90CFD83}" type="presOf" srcId="{EE3D4D97-1697-4D2E-8D8A-3FB0E8C82262}" destId="{D4C16C4A-0C99-0A42-A312-8CDAB3D20DED}" srcOrd="0" destOrd="0" presId="urn:microsoft.com/office/officeart/2005/8/layout/vList2"/>
    <dgm:cxn modelId="{C678555E-3368-46C5-9692-3F1D1EC2C7F8}" srcId="{F6F879FD-7DF8-47FA-ABBD-E3FC4988C191}" destId="{0EBF5614-73B6-4712-ADC9-4AF73C7A7C5B}" srcOrd="3" destOrd="0" parTransId="{EE25B349-C786-47C2-AABD-D2F9C30EB3DC}" sibTransId="{9A38C966-CDC2-4DFE-A3A8-9E3DE40E61A4}"/>
    <dgm:cxn modelId="{507A7D60-D40B-422E-993E-C995D18DD01D}" srcId="{F6F879FD-7DF8-47FA-ABBD-E3FC4988C191}" destId="{EE3D4D97-1697-4D2E-8D8A-3FB0E8C82262}" srcOrd="1" destOrd="0" parTransId="{625C6FB1-8FCB-4FE9-B79B-81F6B492BC7D}" sibTransId="{6751E207-E59D-410E-BEB6-C3B3B226C745}"/>
    <dgm:cxn modelId="{4872E248-0781-4893-8742-1AF5924D6CEB}" srcId="{F6F879FD-7DF8-47FA-ABBD-E3FC4988C191}" destId="{A3B557A7-E08D-4B38-8A07-94F41467830A}" srcOrd="4" destOrd="0" parTransId="{A6E8880A-51CA-44EE-BC13-9AE3F062ADB2}" sibTransId="{8AB5F82D-45B4-44A5-AC46-BC2601014F2A}"/>
    <dgm:cxn modelId="{0B03B3A9-2ECE-FF4A-843E-8FF5490C8EDD}" type="presOf" srcId="{F83919AF-B468-43CB-9258-4234EC425C73}" destId="{4FFFAE18-5009-9B4B-94A5-A0EC0C39B9BE}" srcOrd="0" destOrd="0" presId="urn:microsoft.com/office/officeart/2005/8/layout/vList2"/>
    <dgm:cxn modelId="{DBA649AD-D85C-0A42-B373-7208CA8F762E}" type="presOf" srcId="{358DE439-B93E-4A89-A8A4-37EA88E29066}" destId="{EF7BE65C-BCEE-2545-8E4F-F12A11C556E9}" srcOrd="0" destOrd="0" presId="urn:microsoft.com/office/officeart/2005/8/layout/vList2"/>
    <dgm:cxn modelId="{7058E1C6-A618-9B49-8652-3D253EA82693}" type="presOf" srcId="{F6F879FD-7DF8-47FA-ABBD-E3FC4988C191}" destId="{1CADE4C6-9CE0-764F-8073-02F73D354D4B}" srcOrd="0" destOrd="0" presId="urn:microsoft.com/office/officeart/2005/8/layout/vList2"/>
    <dgm:cxn modelId="{737BF51C-B149-614C-A68C-C61EAF463398}" type="presParOf" srcId="{1CADE4C6-9CE0-764F-8073-02F73D354D4B}" destId="{EF7BE65C-BCEE-2545-8E4F-F12A11C556E9}" srcOrd="0" destOrd="0" presId="urn:microsoft.com/office/officeart/2005/8/layout/vList2"/>
    <dgm:cxn modelId="{67E8EF8E-ED5A-C840-944B-2845696A26ED}" type="presParOf" srcId="{1CADE4C6-9CE0-764F-8073-02F73D354D4B}" destId="{5E343D3D-A928-F341-A4D3-71D67D964002}" srcOrd="1" destOrd="0" presId="urn:microsoft.com/office/officeart/2005/8/layout/vList2"/>
    <dgm:cxn modelId="{ECBC4EE9-38CD-4F4F-A373-190C6AA05B8D}" type="presParOf" srcId="{1CADE4C6-9CE0-764F-8073-02F73D354D4B}" destId="{D4C16C4A-0C99-0A42-A312-8CDAB3D20DED}" srcOrd="2" destOrd="0" presId="urn:microsoft.com/office/officeart/2005/8/layout/vList2"/>
    <dgm:cxn modelId="{6EBD760F-9757-6440-B5B7-5CE05E2D98A6}" type="presParOf" srcId="{1CADE4C6-9CE0-764F-8073-02F73D354D4B}" destId="{4A60FBBE-6DC2-154B-906F-99B488E176D5}" srcOrd="3" destOrd="0" presId="urn:microsoft.com/office/officeart/2005/8/layout/vList2"/>
    <dgm:cxn modelId="{4506EC66-D263-A14B-8E3C-71354A202485}" type="presParOf" srcId="{1CADE4C6-9CE0-764F-8073-02F73D354D4B}" destId="{4FFFAE18-5009-9B4B-94A5-A0EC0C39B9BE}" srcOrd="4" destOrd="0" presId="urn:microsoft.com/office/officeart/2005/8/layout/vList2"/>
    <dgm:cxn modelId="{72A22127-29B7-F344-9035-582550EAFC09}" type="presParOf" srcId="{1CADE4C6-9CE0-764F-8073-02F73D354D4B}" destId="{2817B80F-4AAB-D84C-8637-717F6D0599FD}" srcOrd="5" destOrd="0" presId="urn:microsoft.com/office/officeart/2005/8/layout/vList2"/>
    <dgm:cxn modelId="{086BBB49-E820-A344-9C18-1FD3784F0A95}" type="presParOf" srcId="{1CADE4C6-9CE0-764F-8073-02F73D354D4B}" destId="{06B2469F-045C-A94A-B1DF-17D7662F9AC5}" srcOrd="6" destOrd="0" presId="urn:microsoft.com/office/officeart/2005/8/layout/vList2"/>
    <dgm:cxn modelId="{AD1807DA-5231-5C42-956B-F0E28912533F}" type="presParOf" srcId="{1CADE4C6-9CE0-764F-8073-02F73D354D4B}" destId="{47E3F470-2F83-344A-A954-34B5FC94ED9F}" srcOrd="7" destOrd="0" presId="urn:microsoft.com/office/officeart/2005/8/layout/vList2"/>
    <dgm:cxn modelId="{FE64EA8E-737C-8443-ADF6-EA0DC75B1173}" type="presParOf" srcId="{1CADE4C6-9CE0-764F-8073-02F73D354D4B}" destId="{4B1BBF09-E386-C140-BD9D-86A8E773060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B025EF-2057-445E-83F6-227E5375C12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42AC82A-51CF-45F9-B16E-6AE3E0280EA8}">
      <dgm:prSet custT="1"/>
      <dgm:spPr/>
      <dgm:t>
        <a:bodyPr/>
        <a:lstStyle/>
        <a:p>
          <a:pPr>
            <a:lnSpc>
              <a:spcPct val="100000"/>
            </a:lnSpc>
            <a:defRPr cap="all"/>
          </a:pPr>
          <a:r>
            <a:rPr lang="en-US" sz="1600" dirty="0"/>
            <a:t>Follow the specifics in the student’s plan (504, IHP, or IEP)</a:t>
          </a:r>
        </a:p>
      </dgm:t>
    </dgm:pt>
    <dgm:pt modelId="{44905FDF-911D-411E-B70A-C2CC485C93F4}" type="parTrans" cxnId="{92B68456-FA29-404E-9662-6588666D0395}">
      <dgm:prSet/>
      <dgm:spPr/>
      <dgm:t>
        <a:bodyPr/>
        <a:lstStyle/>
        <a:p>
          <a:endParaRPr lang="en-US"/>
        </a:p>
      </dgm:t>
    </dgm:pt>
    <dgm:pt modelId="{C38BFC77-A084-4227-997B-BB05A94726F3}" type="sibTrans" cxnId="{92B68456-FA29-404E-9662-6588666D0395}">
      <dgm:prSet/>
      <dgm:spPr/>
      <dgm:t>
        <a:bodyPr/>
        <a:lstStyle/>
        <a:p>
          <a:endParaRPr lang="en-US"/>
        </a:p>
      </dgm:t>
    </dgm:pt>
    <dgm:pt modelId="{8B538D73-362D-49A2-BA80-C5842CAF72DD}">
      <dgm:prSet/>
      <dgm:spPr/>
      <dgm:t>
        <a:bodyPr/>
        <a:lstStyle/>
        <a:p>
          <a:pPr>
            <a:lnSpc>
              <a:spcPct val="100000"/>
            </a:lnSpc>
            <a:defRPr cap="all"/>
          </a:pPr>
          <a:r>
            <a:rPr lang="en-US" dirty="0"/>
            <a:t>Treat tactile materials like food (check their safety)</a:t>
          </a:r>
        </a:p>
      </dgm:t>
    </dgm:pt>
    <dgm:pt modelId="{B18D65F5-FED7-4008-AC1C-CE03DB9E933C}" type="parTrans" cxnId="{82C513EC-5D12-46D8-AD45-DF7F923D0D1B}">
      <dgm:prSet/>
      <dgm:spPr/>
      <dgm:t>
        <a:bodyPr/>
        <a:lstStyle/>
        <a:p>
          <a:endParaRPr lang="en-US"/>
        </a:p>
      </dgm:t>
    </dgm:pt>
    <dgm:pt modelId="{95BC6B3F-40F0-43D3-9277-B8D91BDAE07B}" type="sibTrans" cxnId="{82C513EC-5D12-46D8-AD45-DF7F923D0D1B}">
      <dgm:prSet/>
      <dgm:spPr/>
      <dgm:t>
        <a:bodyPr/>
        <a:lstStyle/>
        <a:p>
          <a:endParaRPr lang="en-US"/>
        </a:p>
      </dgm:t>
    </dgm:pt>
    <dgm:pt modelId="{72518517-80C8-4EEF-BD47-6D382028A285}">
      <dgm:prSet/>
      <dgm:spPr/>
      <dgm:t>
        <a:bodyPr/>
        <a:lstStyle/>
        <a:p>
          <a:pPr>
            <a:lnSpc>
              <a:spcPct val="100000"/>
            </a:lnSpc>
            <a:defRPr cap="all"/>
          </a:pPr>
          <a:r>
            <a:rPr lang="en-US" dirty="0"/>
            <a:t>Ask questions if you have any uncertainty</a:t>
          </a:r>
        </a:p>
      </dgm:t>
    </dgm:pt>
    <dgm:pt modelId="{E65FDBDF-6FA6-48D9-B528-D8EB8B499198}" type="parTrans" cxnId="{567A79AB-9D89-4FA9-B156-55552630948E}">
      <dgm:prSet/>
      <dgm:spPr/>
      <dgm:t>
        <a:bodyPr/>
        <a:lstStyle/>
        <a:p>
          <a:endParaRPr lang="en-US"/>
        </a:p>
      </dgm:t>
    </dgm:pt>
    <dgm:pt modelId="{81905CC2-9ACB-428B-B537-FF913A3901AB}" type="sibTrans" cxnId="{567A79AB-9D89-4FA9-B156-55552630948E}">
      <dgm:prSet/>
      <dgm:spPr/>
      <dgm:t>
        <a:bodyPr/>
        <a:lstStyle/>
        <a:p>
          <a:endParaRPr lang="en-US"/>
        </a:p>
      </dgm:t>
    </dgm:pt>
    <dgm:pt modelId="{3CFFC3CA-6FCB-4B69-9342-33C4B38BC691}" type="pres">
      <dgm:prSet presAssocID="{ACB025EF-2057-445E-83F6-227E5375C122}" presName="root" presStyleCnt="0">
        <dgm:presLayoutVars>
          <dgm:dir/>
          <dgm:resizeHandles val="exact"/>
        </dgm:presLayoutVars>
      </dgm:prSet>
      <dgm:spPr/>
    </dgm:pt>
    <dgm:pt modelId="{F134A2DA-2A6A-4FD3-A32C-51AD1A71083E}" type="pres">
      <dgm:prSet presAssocID="{042AC82A-51CF-45F9-B16E-6AE3E0280EA8}" presName="compNode" presStyleCnt="0"/>
      <dgm:spPr/>
    </dgm:pt>
    <dgm:pt modelId="{598BC6D6-8C25-4964-BA4A-E9FC8C73C23E}" type="pres">
      <dgm:prSet presAssocID="{042AC82A-51CF-45F9-B16E-6AE3E0280EA8}" presName="iconBgRect" presStyleLbl="bgShp" presStyleIdx="0" presStyleCnt="3"/>
      <dgm:spPr/>
    </dgm:pt>
    <dgm:pt modelId="{DAA67278-9122-4983-A54D-52501B28DD06}" type="pres">
      <dgm:prSet presAssocID="{042AC82A-51CF-45F9-B16E-6AE3E0280EA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cument with solid fill"/>
        </a:ext>
      </dgm:extLst>
    </dgm:pt>
    <dgm:pt modelId="{4CA81837-AF26-48BC-B92E-CD794FBA65CF}" type="pres">
      <dgm:prSet presAssocID="{042AC82A-51CF-45F9-B16E-6AE3E0280EA8}" presName="spaceRect" presStyleCnt="0"/>
      <dgm:spPr/>
    </dgm:pt>
    <dgm:pt modelId="{3401330A-A4D7-4E3C-8835-6BEB8567D8FB}" type="pres">
      <dgm:prSet presAssocID="{042AC82A-51CF-45F9-B16E-6AE3E0280EA8}" presName="textRect" presStyleLbl="revTx" presStyleIdx="0" presStyleCnt="3">
        <dgm:presLayoutVars>
          <dgm:chMax val="1"/>
          <dgm:chPref val="1"/>
        </dgm:presLayoutVars>
      </dgm:prSet>
      <dgm:spPr/>
    </dgm:pt>
    <dgm:pt modelId="{8637ECD5-9EC6-44D8-BA2B-D2040EBCC380}" type="pres">
      <dgm:prSet presAssocID="{C38BFC77-A084-4227-997B-BB05A94726F3}" presName="sibTrans" presStyleCnt="0"/>
      <dgm:spPr/>
    </dgm:pt>
    <dgm:pt modelId="{9BCC69FB-F69E-40B6-803F-09E922603942}" type="pres">
      <dgm:prSet presAssocID="{8B538D73-362D-49A2-BA80-C5842CAF72DD}" presName="compNode" presStyleCnt="0"/>
      <dgm:spPr/>
    </dgm:pt>
    <dgm:pt modelId="{A0C4256A-E478-43DD-9A38-1FFF62B6CBC5}" type="pres">
      <dgm:prSet presAssocID="{8B538D73-362D-49A2-BA80-C5842CAF72DD}" presName="iconBgRect" presStyleLbl="bgShp" presStyleIdx="1" presStyleCnt="3"/>
      <dgm:spPr/>
    </dgm:pt>
    <dgm:pt modelId="{8E066B5A-3703-41B1-AE2A-5DEF43361403}" type="pres">
      <dgm:prSet presAssocID="{8B538D73-362D-49A2-BA80-C5842CAF72D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alette with solid fill"/>
        </a:ext>
      </dgm:extLst>
    </dgm:pt>
    <dgm:pt modelId="{06328625-00B1-4F10-AC66-B538A6B25424}" type="pres">
      <dgm:prSet presAssocID="{8B538D73-362D-49A2-BA80-C5842CAF72DD}" presName="spaceRect" presStyleCnt="0"/>
      <dgm:spPr/>
    </dgm:pt>
    <dgm:pt modelId="{1CEFA1F7-6745-447A-BAD5-2410F7D686E4}" type="pres">
      <dgm:prSet presAssocID="{8B538D73-362D-49A2-BA80-C5842CAF72DD}" presName="textRect" presStyleLbl="revTx" presStyleIdx="1" presStyleCnt="3">
        <dgm:presLayoutVars>
          <dgm:chMax val="1"/>
          <dgm:chPref val="1"/>
        </dgm:presLayoutVars>
      </dgm:prSet>
      <dgm:spPr/>
    </dgm:pt>
    <dgm:pt modelId="{E41A5156-3041-48DB-8311-21E127F2081A}" type="pres">
      <dgm:prSet presAssocID="{95BC6B3F-40F0-43D3-9277-B8D91BDAE07B}" presName="sibTrans" presStyleCnt="0"/>
      <dgm:spPr/>
    </dgm:pt>
    <dgm:pt modelId="{395D367C-64CF-4793-A771-CCCEB0E8A7C6}" type="pres">
      <dgm:prSet presAssocID="{72518517-80C8-4EEF-BD47-6D382028A285}" presName="compNode" presStyleCnt="0"/>
      <dgm:spPr/>
    </dgm:pt>
    <dgm:pt modelId="{CB123CC4-973A-4748-AC62-0A52032E2F02}" type="pres">
      <dgm:prSet presAssocID="{72518517-80C8-4EEF-BD47-6D382028A285}" presName="iconBgRect" presStyleLbl="bgShp" presStyleIdx="2" presStyleCnt="3"/>
      <dgm:spPr/>
    </dgm:pt>
    <dgm:pt modelId="{35508388-B5C5-4E80-8602-18E76469CF73}" type="pres">
      <dgm:prSet presAssocID="{72518517-80C8-4EEF-BD47-6D382028A2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 mark"/>
        </a:ext>
      </dgm:extLst>
    </dgm:pt>
    <dgm:pt modelId="{8BFCCFFA-C75B-4B9E-A134-7F5EDCA0A338}" type="pres">
      <dgm:prSet presAssocID="{72518517-80C8-4EEF-BD47-6D382028A285}" presName="spaceRect" presStyleCnt="0"/>
      <dgm:spPr/>
    </dgm:pt>
    <dgm:pt modelId="{3CE83589-F89F-4FE5-BB8C-FF912708626D}" type="pres">
      <dgm:prSet presAssocID="{72518517-80C8-4EEF-BD47-6D382028A285}" presName="textRect" presStyleLbl="revTx" presStyleIdx="2" presStyleCnt="3">
        <dgm:presLayoutVars>
          <dgm:chMax val="1"/>
          <dgm:chPref val="1"/>
        </dgm:presLayoutVars>
      </dgm:prSet>
      <dgm:spPr/>
    </dgm:pt>
  </dgm:ptLst>
  <dgm:cxnLst>
    <dgm:cxn modelId="{D3BFC020-7025-4E67-86D1-260AA41C0EBF}" type="presOf" srcId="{ACB025EF-2057-445E-83F6-227E5375C122}" destId="{3CFFC3CA-6FCB-4B69-9342-33C4B38BC691}" srcOrd="0" destOrd="0" presId="urn:microsoft.com/office/officeart/2018/5/layout/IconCircleLabelList"/>
    <dgm:cxn modelId="{92B68456-FA29-404E-9662-6588666D0395}" srcId="{ACB025EF-2057-445E-83F6-227E5375C122}" destId="{042AC82A-51CF-45F9-B16E-6AE3E0280EA8}" srcOrd="0" destOrd="0" parTransId="{44905FDF-911D-411E-B70A-C2CC485C93F4}" sibTransId="{C38BFC77-A084-4227-997B-BB05A94726F3}"/>
    <dgm:cxn modelId="{2F39E47D-DA31-4B19-BD37-AB2379814535}" type="presOf" srcId="{8B538D73-362D-49A2-BA80-C5842CAF72DD}" destId="{1CEFA1F7-6745-447A-BAD5-2410F7D686E4}" srcOrd="0" destOrd="0" presId="urn:microsoft.com/office/officeart/2018/5/layout/IconCircleLabelList"/>
    <dgm:cxn modelId="{567A79AB-9D89-4FA9-B156-55552630948E}" srcId="{ACB025EF-2057-445E-83F6-227E5375C122}" destId="{72518517-80C8-4EEF-BD47-6D382028A285}" srcOrd="2" destOrd="0" parTransId="{E65FDBDF-6FA6-48D9-B528-D8EB8B499198}" sibTransId="{81905CC2-9ACB-428B-B537-FF913A3901AB}"/>
    <dgm:cxn modelId="{D5EFDDDD-A727-4EBB-BF29-F76B403FE15F}" type="presOf" srcId="{042AC82A-51CF-45F9-B16E-6AE3E0280EA8}" destId="{3401330A-A4D7-4E3C-8835-6BEB8567D8FB}" srcOrd="0" destOrd="0" presId="urn:microsoft.com/office/officeart/2018/5/layout/IconCircleLabelList"/>
    <dgm:cxn modelId="{82C513EC-5D12-46D8-AD45-DF7F923D0D1B}" srcId="{ACB025EF-2057-445E-83F6-227E5375C122}" destId="{8B538D73-362D-49A2-BA80-C5842CAF72DD}" srcOrd="1" destOrd="0" parTransId="{B18D65F5-FED7-4008-AC1C-CE03DB9E933C}" sibTransId="{95BC6B3F-40F0-43D3-9277-B8D91BDAE07B}"/>
    <dgm:cxn modelId="{75BB76F4-43EB-4228-AE7F-1B237C7E163C}" type="presOf" srcId="{72518517-80C8-4EEF-BD47-6D382028A285}" destId="{3CE83589-F89F-4FE5-BB8C-FF912708626D}" srcOrd="0" destOrd="0" presId="urn:microsoft.com/office/officeart/2018/5/layout/IconCircleLabelList"/>
    <dgm:cxn modelId="{7F85677F-967F-4F4F-8CA8-6C82918E5F6E}" type="presParOf" srcId="{3CFFC3CA-6FCB-4B69-9342-33C4B38BC691}" destId="{F134A2DA-2A6A-4FD3-A32C-51AD1A71083E}" srcOrd="0" destOrd="0" presId="urn:microsoft.com/office/officeart/2018/5/layout/IconCircleLabelList"/>
    <dgm:cxn modelId="{C9B0AD2F-AF77-4C2A-A911-DF6D8D8A17AF}" type="presParOf" srcId="{F134A2DA-2A6A-4FD3-A32C-51AD1A71083E}" destId="{598BC6D6-8C25-4964-BA4A-E9FC8C73C23E}" srcOrd="0" destOrd="0" presId="urn:microsoft.com/office/officeart/2018/5/layout/IconCircleLabelList"/>
    <dgm:cxn modelId="{85AB80BF-2705-478B-820E-8D1FDDB855C4}" type="presParOf" srcId="{F134A2DA-2A6A-4FD3-A32C-51AD1A71083E}" destId="{DAA67278-9122-4983-A54D-52501B28DD06}" srcOrd="1" destOrd="0" presId="urn:microsoft.com/office/officeart/2018/5/layout/IconCircleLabelList"/>
    <dgm:cxn modelId="{0E33651E-A2DC-43FD-8989-C22DEB3046DA}" type="presParOf" srcId="{F134A2DA-2A6A-4FD3-A32C-51AD1A71083E}" destId="{4CA81837-AF26-48BC-B92E-CD794FBA65CF}" srcOrd="2" destOrd="0" presId="urn:microsoft.com/office/officeart/2018/5/layout/IconCircleLabelList"/>
    <dgm:cxn modelId="{3415BF3C-875E-49B2-B097-C816A74854AB}" type="presParOf" srcId="{F134A2DA-2A6A-4FD3-A32C-51AD1A71083E}" destId="{3401330A-A4D7-4E3C-8835-6BEB8567D8FB}" srcOrd="3" destOrd="0" presId="urn:microsoft.com/office/officeart/2018/5/layout/IconCircleLabelList"/>
    <dgm:cxn modelId="{21EB4A75-B016-4A4C-80B6-1EFCBF288593}" type="presParOf" srcId="{3CFFC3CA-6FCB-4B69-9342-33C4B38BC691}" destId="{8637ECD5-9EC6-44D8-BA2B-D2040EBCC380}" srcOrd="1" destOrd="0" presId="urn:microsoft.com/office/officeart/2018/5/layout/IconCircleLabelList"/>
    <dgm:cxn modelId="{05D645AC-168E-473D-8371-FE22362338D7}" type="presParOf" srcId="{3CFFC3CA-6FCB-4B69-9342-33C4B38BC691}" destId="{9BCC69FB-F69E-40B6-803F-09E922603942}" srcOrd="2" destOrd="0" presId="urn:microsoft.com/office/officeart/2018/5/layout/IconCircleLabelList"/>
    <dgm:cxn modelId="{92BED866-2B2F-41F0-B422-EB359A664761}" type="presParOf" srcId="{9BCC69FB-F69E-40B6-803F-09E922603942}" destId="{A0C4256A-E478-43DD-9A38-1FFF62B6CBC5}" srcOrd="0" destOrd="0" presId="urn:microsoft.com/office/officeart/2018/5/layout/IconCircleLabelList"/>
    <dgm:cxn modelId="{A78AB2E9-017C-4EF2-8401-A5B7CB77D1D1}" type="presParOf" srcId="{9BCC69FB-F69E-40B6-803F-09E922603942}" destId="{8E066B5A-3703-41B1-AE2A-5DEF43361403}" srcOrd="1" destOrd="0" presId="urn:microsoft.com/office/officeart/2018/5/layout/IconCircleLabelList"/>
    <dgm:cxn modelId="{BAAEB86A-D948-4FE7-BEA5-7E8506D4D240}" type="presParOf" srcId="{9BCC69FB-F69E-40B6-803F-09E922603942}" destId="{06328625-00B1-4F10-AC66-B538A6B25424}" srcOrd="2" destOrd="0" presId="urn:microsoft.com/office/officeart/2018/5/layout/IconCircleLabelList"/>
    <dgm:cxn modelId="{B451D245-960F-486C-8D69-746270FDFFFD}" type="presParOf" srcId="{9BCC69FB-F69E-40B6-803F-09E922603942}" destId="{1CEFA1F7-6745-447A-BAD5-2410F7D686E4}" srcOrd="3" destOrd="0" presId="urn:microsoft.com/office/officeart/2018/5/layout/IconCircleLabelList"/>
    <dgm:cxn modelId="{E3CCEF34-9255-4988-AB20-C4B2544B4BA7}" type="presParOf" srcId="{3CFFC3CA-6FCB-4B69-9342-33C4B38BC691}" destId="{E41A5156-3041-48DB-8311-21E127F2081A}" srcOrd="3" destOrd="0" presId="urn:microsoft.com/office/officeart/2018/5/layout/IconCircleLabelList"/>
    <dgm:cxn modelId="{D26E33E2-47DE-4A11-BF6C-3B1B5CF12A0A}" type="presParOf" srcId="{3CFFC3CA-6FCB-4B69-9342-33C4B38BC691}" destId="{395D367C-64CF-4793-A771-CCCEB0E8A7C6}" srcOrd="4" destOrd="0" presId="urn:microsoft.com/office/officeart/2018/5/layout/IconCircleLabelList"/>
    <dgm:cxn modelId="{7C81D5D0-8C61-410B-9BD2-C2120B9FE8BC}" type="presParOf" srcId="{395D367C-64CF-4793-A771-CCCEB0E8A7C6}" destId="{CB123CC4-973A-4748-AC62-0A52032E2F02}" srcOrd="0" destOrd="0" presId="urn:microsoft.com/office/officeart/2018/5/layout/IconCircleLabelList"/>
    <dgm:cxn modelId="{5E9205AD-F9CF-4C2C-A34B-7F7512DD5327}" type="presParOf" srcId="{395D367C-64CF-4793-A771-CCCEB0E8A7C6}" destId="{35508388-B5C5-4E80-8602-18E76469CF73}" srcOrd="1" destOrd="0" presId="urn:microsoft.com/office/officeart/2018/5/layout/IconCircleLabelList"/>
    <dgm:cxn modelId="{B546AEDD-06E3-42AC-AD8E-DE803E5BDF1B}" type="presParOf" srcId="{395D367C-64CF-4793-A771-CCCEB0E8A7C6}" destId="{8BFCCFFA-C75B-4B9E-A134-7F5EDCA0A338}" srcOrd="2" destOrd="0" presId="urn:microsoft.com/office/officeart/2018/5/layout/IconCircleLabelList"/>
    <dgm:cxn modelId="{2E8EF389-28B8-40ED-B691-E7FF76D35C1C}" type="presParOf" srcId="{395D367C-64CF-4793-A771-CCCEB0E8A7C6}" destId="{3CE83589-F89F-4FE5-BB8C-FF912708626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7CCA75-E6A1-4705-8A50-D3C95B1BA73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AAF7047-B5B0-4652-A7F1-1FB4BC3CA61F}">
      <dgm:prSet custT="1"/>
      <dgm:spPr/>
      <dgm:t>
        <a:bodyPr/>
        <a:lstStyle/>
        <a:p>
          <a:r>
            <a:rPr lang="en-US" sz="4800" dirty="0">
              <a:solidFill>
                <a:schemeClr val="accent5">
                  <a:lumMod val="75000"/>
                </a:schemeClr>
              </a:solidFill>
            </a:rPr>
            <a:t>34% </a:t>
          </a:r>
          <a:r>
            <a:rPr lang="en-US" sz="2000" dirty="0"/>
            <a:t>of kids with celiac have a mental health disorder</a:t>
          </a:r>
        </a:p>
      </dgm:t>
    </dgm:pt>
    <dgm:pt modelId="{CF080CFD-57F3-41B1-B629-77DE669BFD7A}" type="parTrans" cxnId="{A3FC4D42-175E-4592-8B20-F5573A2B8362}">
      <dgm:prSet/>
      <dgm:spPr/>
      <dgm:t>
        <a:bodyPr/>
        <a:lstStyle/>
        <a:p>
          <a:endParaRPr lang="en-US"/>
        </a:p>
      </dgm:t>
    </dgm:pt>
    <dgm:pt modelId="{0F540E3E-8E37-44F5-9927-9327F3B2AA2E}" type="sibTrans" cxnId="{A3FC4D42-175E-4592-8B20-F5573A2B8362}">
      <dgm:prSet/>
      <dgm:spPr/>
      <dgm:t>
        <a:bodyPr/>
        <a:lstStyle/>
        <a:p>
          <a:endParaRPr lang="en-US"/>
        </a:p>
      </dgm:t>
    </dgm:pt>
    <dgm:pt modelId="{1F3B7990-E174-4A57-9395-347C42826CDA}">
      <dgm:prSet custT="1"/>
      <dgm:spPr/>
      <dgm:t>
        <a:bodyPr/>
        <a:lstStyle/>
        <a:p>
          <a:r>
            <a:rPr lang="en-US" sz="4800" dirty="0">
              <a:solidFill>
                <a:srgbClr val="17769C"/>
              </a:solidFill>
            </a:rPr>
            <a:t>13% </a:t>
          </a:r>
          <a:r>
            <a:rPr lang="en-US" sz="2000" dirty="0"/>
            <a:t>of the general pediatric population has a mental health disorder</a:t>
          </a:r>
        </a:p>
      </dgm:t>
    </dgm:pt>
    <dgm:pt modelId="{68ECAACD-367C-4FD3-9510-8D38114A7171}" type="parTrans" cxnId="{0F7AEAD3-E978-46A5-808A-58F9F8226E7F}">
      <dgm:prSet/>
      <dgm:spPr/>
      <dgm:t>
        <a:bodyPr/>
        <a:lstStyle/>
        <a:p>
          <a:endParaRPr lang="en-US"/>
        </a:p>
      </dgm:t>
    </dgm:pt>
    <dgm:pt modelId="{5CBDE08E-B1B7-4354-9335-017FC3B0DA8F}" type="sibTrans" cxnId="{0F7AEAD3-E978-46A5-808A-58F9F8226E7F}">
      <dgm:prSet/>
      <dgm:spPr/>
      <dgm:t>
        <a:bodyPr/>
        <a:lstStyle/>
        <a:p>
          <a:endParaRPr lang="en-US"/>
        </a:p>
      </dgm:t>
    </dgm:pt>
    <dgm:pt modelId="{5418A628-2973-3045-8782-C779C20696FF}" type="pres">
      <dgm:prSet presAssocID="{DD7CCA75-E6A1-4705-8A50-D3C95B1BA736}" presName="hierChild1" presStyleCnt="0">
        <dgm:presLayoutVars>
          <dgm:chPref val="1"/>
          <dgm:dir/>
          <dgm:animOne val="branch"/>
          <dgm:animLvl val="lvl"/>
          <dgm:resizeHandles/>
        </dgm:presLayoutVars>
      </dgm:prSet>
      <dgm:spPr/>
    </dgm:pt>
    <dgm:pt modelId="{8D64A669-0784-614D-9E8E-27CFA232C7F7}" type="pres">
      <dgm:prSet presAssocID="{1F3B7990-E174-4A57-9395-347C42826CDA}" presName="hierRoot1" presStyleCnt="0"/>
      <dgm:spPr/>
    </dgm:pt>
    <dgm:pt modelId="{E4A1FAF6-43D3-D14A-A00C-84C10ABB5757}" type="pres">
      <dgm:prSet presAssocID="{1F3B7990-E174-4A57-9395-347C42826CDA}" presName="composite" presStyleCnt="0"/>
      <dgm:spPr/>
    </dgm:pt>
    <dgm:pt modelId="{8FEBD0A0-88A0-454D-B857-5D64DB9C1A41}" type="pres">
      <dgm:prSet presAssocID="{1F3B7990-E174-4A57-9395-347C42826CDA}" presName="background" presStyleLbl="node0" presStyleIdx="0" presStyleCnt="2"/>
      <dgm:spPr/>
    </dgm:pt>
    <dgm:pt modelId="{A937B565-AA55-8341-AE1D-A5F9BEBFC218}" type="pres">
      <dgm:prSet presAssocID="{1F3B7990-E174-4A57-9395-347C42826CDA}" presName="text" presStyleLbl="fgAcc0" presStyleIdx="0" presStyleCnt="2" custScaleY="109350">
        <dgm:presLayoutVars>
          <dgm:chPref val="3"/>
        </dgm:presLayoutVars>
      </dgm:prSet>
      <dgm:spPr/>
    </dgm:pt>
    <dgm:pt modelId="{6AC6DA04-709A-EC4C-80FE-8ED8F9862CC1}" type="pres">
      <dgm:prSet presAssocID="{1F3B7990-E174-4A57-9395-347C42826CDA}" presName="hierChild2" presStyleCnt="0"/>
      <dgm:spPr/>
    </dgm:pt>
    <dgm:pt modelId="{C75E00CC-4DDA-6541-8035-9162B32641BA}" type="pres">
      <dgm:prSet presAssocID="{5AAF7047-B5B0-4652-A7F1-1FB4BC3CA61F}" presName="hierRoot1" presStyleCnt="0"/>
      <dgm:spPr/>
    </dgm:pt>
    <dgm:pt modelId="{01882E64-2770-424A-A00E-A2B91995812C}" type="pres">
      <dgm:prSet presAssocID="{5AAF7047-B5B0-4652-A7F1-1FB4BC3CA61F}" presName="composite" presStyleCnt="0"/>
      <dgm:spPr/>
    </dgm:pt>
    <dgm:pt modelId="{9AE574B3-42AB-9C49-9A98-A8D10BCA0625}" type="pres">
      <dgm:prSet presAssocID="{5AAF7047-B5B0-4652-A7F1-1FB4BC3CA61F}" presName="background" presStyleLbl="node0" presStyleIdx="1" presStyleCnt="2"/>
      <dgm:spPr/>
    </dgm:pt>
    <dgm:pt modelId="{4AE4896D-E26A-2949-94DB-EA2BE7EAFA89}" type="pres">
      <dgm:prSet presAssocID="{5AAF7047-B5B0-4652-A7F1-1FB4BC3CA61F}" presName="text" presStyleLbl="fgAcc0" presStyleIdx="1" presStyleCnt="2" custScaleY="109737">
        <dgm:presLayoutVars>
          <dgm:chPref val="3"/>
        </dgm:presLayoutVars>
      </dgm:prSet>
      <dgm:spPr/>
    </dgm:pt>
    <dgm:pt modelId="{5820EF1C-51FB-E342-83B3-3DE61FAC322A}" type="pres">
      <dgm:prSet presAssocID="{5AAF7047-B5B0-4652-A7F1-1FB4BC3CA61F}" presName="hierChild2" presStyleCnt="0"/>
      <dgm:spPr/>
    </dgm:pt>
  </dgm:ptLst>
  <dgm:cxnLst>
    <dgm:cxn modelId="{0DBA0E35-33F7-A049-951E-D7C2B1014FB9}" type="presOf" srcId="{5AAF7047-B5B0-4652-A7F1-1FB4BC3CA61F}" destId="{4AE4896D-E26A-2949-94DB-EA2BE7EAFA89}" srcOrd="0" destOrd="0" presId="urn:microsoft.com/office/officeart/2005/8/layout/hierarchy1"/>
    <dgm:cxn modelId="{A3FC4D42-175E-4592-8B20-F5573A2B8362}" srcId="{DD7CCA75-E6A1-4705-8A50-D3C95B1BA736}" destId="{5AAF7047-B5B0-4652-A7F1-1FB4BC3CA61F}" srcOrd="1" destOrd="0" parTransId="{CF080CFD-57F3-41B1-B629-77DE669BFD7A}" sibTransId="{0F540E3E-8E37-44F5-9927-9327F3B2AA2E}"/>
    <dgm:cxn modelId="{65D10ABB-82CD-5141-9571-AA176552ABBC}" type="presOf" srcId="{1F3B7990-E174-4A57-9395-347C42826CDA}" destId="{A937B565-AA55-8341-AE1D-A5F9BEBFC218}" srcOrd="0" destOrd="0" presId="urn:microsoft.com/office/officeart/2005/8/layout/hierarchy1"/>
    <dgm:cxn modelId="{0F7AEAD3-E978-46A5-808A-58F9F8226E7F}" srcId="{DD7CCA75-E6A1-4705-8A50-D3C95B1BA736}" destId="{1F3B7990-E174-4A57-9395-347C42826CDA}" srcOrd="0" destOrd="0" parTransId="{68ECAACD-367C-4FD3-9510-8D38114A7171}" sibTransId="{5CBDE08E-B1B7-4354-9335-017FC3B0DA8F}"/>
    <dgm:cxn modelId="{BAA7E9EF-5E7E-3447-B74D-D54DAF0D9FCC}" type="presOf" srcId="{DD7CCA75-E6A1-4705-8A50-D3C95B1BA736}" destId="{5418A628-2973-3045-8782-C779C20696FF}" srcOrd="0" destOrd="0" presId="urn:microsoft.com/office/officeart/2005/8/layout/hierarchy1"/>
    <dgm:cxn modelId="{15D70822-F239-7E4D-A41B-245B4146AA6A}" type="presParOf" srcId="{5418A628-2973-3045-8782-C779C20696FF}" destId="{8D64A669-0784-614D-9E8E-27CFA232C7F7}" srcOrd="0" destOrd="0" presId="urn:microsoft.com/office/officeart/2005/8/layout/hierarchy1"/>
    <dgm:cxn modelId="{8CF6C919-20C6-7141-907D-D62AB3FBB638}" type="presParOf" srcId="{8D64A669-0784-614D-9E8E-27CFA232C7F7}" destId="{E4A1FAF6-43D3-D14A-A00C-84C10ABB5757}" srcOrd="0" destOrd="0" presId="urn:microsoft.com/office/officeart/2005/8/layout/hierarchy1"/>
    <dgm:cxn modelId="{3657767E-4882-9C41-A714-2E69AFD9D97B}" type="presParOf" srcId="{E4A1FAF6-43D3-D14A-A00C-84C10ABB5757}" destId="{8FEBD0A0-88A0-454D-B857-5D64DB9C1A41}" srcOrd="0" destOrd="0" presId="urn:microsoft.com/office/officeart/2005/8/layout/hierarchy1"/>
    <dgm:cxn modelId="{05B548E7-FF83-B849-AC06-EE4C7A3ACCD0}" type="presParOf" srcId="{E4A1FAF6-43D3-D14A-A00C-84C10ABB5757}" destId="{A937B565-AA55-8341-AE1D-A5F9BEBFC218}" srcOrd="1" destOrd="0" presId="urn:microsoft.com/office/officeart/2005/8/layout/hierarchy1"/>
    <dgm:cxn modelId="{4517BDF9-F876-E14B-8A25-545F31E0BDF0}" type="presParOf" srcId="{8D64A669-0784-614D-9E8E-27CFA232C7F7}" destId="{6AC6DA04-709A-EC4C-80FE-8ED8F9862CC1}" srcOrd="1" destOrd="0" presId="urn:microsoft.com/office/officeart/2005/8/layout/hierarchy1"/>
    <dgm:cxn modelId="{B591493A-EEE7-D64A-A172-0334068F0FE4}" type="presParOf" srcId="{5418A628-2973-3045-8782-C779C20696FF}" destId="{C75E00CC-4DDA-6541-8035-9162B32641BA}" srcOrd="1" destOrd="0" presId="urn:microsoft.com/office/officeart/2005/8/layout/hierarchy1"/>
    <dgm:cxn modelId="{00C1B582-52D5-7242-81EF-10A7F46C7641}" type="presParOf" srcId="{C75E00CC-4DDA-6541-8035-9162B32641BA}" destId="{01882E64-2770-424A-A00E-A2B91995812C}" srcOrd="0" destOrd="0" presId="urn:microsoft.com/office/officeart/2005/8/layout/hierarchy1"/>
    <dgm:cxn modelId="{89B6CBF2-A330-E545-8983-94AE0CA69AD2}" type="presParOf" srcId="{01882E64-2770-424A-A00E-A2B91995812C}" destId="{9AE574B3-42AB-9C49-9A98-A8D10BCA0625}" srcOrd="0" destOrd="0" presId="urn:microsoft.com/office/officeart/2005/8/layout/hierarchy1"/>
    <dgm:cxn modelId="{3210319D-F18A-4849-9DDD-5D5FDB2914F2}" type="presParOf" srcId="{01882E64-2770-424A-A00E-A2B91995812C}" destId="{4AE4896D-E26A-2949-94DB-EA2BE7EAFA89}" srcOrd="1" destOrd="0" presId="urn:microsoft.com/office/officeart/2005/8/layout/hierarchy1"/>
    <dgm:cxn modelId="{00FC5545-D124-0E48-9809-54FA06E1D832}" type="presParOf" srcId="{C75E00CC-4DDA-6541-8035-9162B32641BA}" destId="{5820EF1C-51FB-E342-83B3-3DE61FAC322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AF338-85CB-204E-B22C-D43626282CB7}">
      <dsp:nvSpPr>
        <dsp:cNvPr id="0" name=""/>
        <dsp:cNvSpPr/>
      </dsp:nvSpPr>
      <dsp:spPr>
        <a:xfrm>
          <a:off x="0" y="973380"/>
          <a:ext cx="4971603" cy="69556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1) a wheat allergy</a:t>
          </a:r>
        </a:p>
      </dsp:txBody>
      <dsp:txXfrm>
        <a:off x="33955" y="1007335"/>
        <a:ext cx="4903693" cy="627655"/>
      </dsp:txXfrm>
    </dsp:sp>
    <dsp:sp modelId="{ED6E80F7-D6C0-394E-9C33-B1C47A5CC836}">
      <dsp:nvSpPr>
        <dsp:cNvPr id="0" name=""/>
        <dsp:cNvSpPr/>
      </dsp:nvSpPr>
      <dsp:spPr>
        <a:xfrm>
          <a:off x="0" y="1752465"/>
          <a:ext cx="4971603" cy="695565"/>
        </a:xfrm>
        <a:prstGeom prst="roundRect">
          <a:avLst/>
        </a:prstGeom>
        <a:gradFill rotWithShape="0">
          <a:gsLst>
            <a:gs pos="0">
              <a:schemeClr val="accent2">
                <a:hueOff val="-868300"/>
                <a:satOff val="0"/>
                <a:lumOff val="7908"/>
                <a:alphaOff val="0"/>
                <a:tint val="96000"/>
                <a:lumMod val="100000"/>
              </a:schemeClr>
            </a:gs>
            <a:gs pos="78000">
              <a:schemeClr val="accent2">
                <a:hueOff val="-868300"/>
                <a:satOff val="0"/>
                <a:lumOff val="790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2) an autoimmune disorder</a:t>
          </a:r>
          <a:endParaRPr lang="en-US" sz="2900" kern="1200" dirty="0"/>
        </a:p>
      </dsp:txBody>
      <dsp:txXfrm>
        <a:off x="33955" y="1786420"/>
        <a:ext cx="4903693" cy="627655"/>
      </dsp:txXfrm>
    </dsp:sp>
    <dsp:sp modelId="{434F34E5-03FA-854E-A0EA-586B693D2F20}">
      <dsp:nvSpPr>
        <dsp:cNvPr id="0" name=""/>
        <dsp:cNvSpPr/>
      </dsp:nvSpPr>
      <dsp:spPr>
        <a:xfrm>
          <a:off x="0" y="2531550"/>
          <a:ext cx="4971603" cy="695565"/>
        </a:xfrm>
        <a:prstGeom prst="roundRect">
          <a:avLst/>
        </a:prstGeom>
        <a:gradFill rotWithShape="0">
          <a:gsLst>
            <a:gs pos="0">
              <a:schemeClr val="accent2">
                <a:hueOff val="-1736600"/>
                <a:satOff val="0"/>
                <a:lumOff val="15817"/>
                <a:alphaOff val="0"/>
                <a:tint val="96000"/>
                <a:lumMod val="100000"/>
              </a:schemeClr>
            </a:gs>
            <a:gs pos="78000">
              <a:schemeClr val="accent2">
                <a:hueOff val="-1736600"/>
                <a:satOff val="0"/>
                <a:lumOff val="1581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3) a diet fad</a:t>
          </a:r>
        </a:p>
      </dsp:txBody>
      <dsp:txXfrm>
        <a:off x="33955" y="2565505"/>
        <a:ext cx="4903693" cy="627655"/>
      </dsp:txXfrm>
    </dsp:sp>
    <dsp:sp modelId="{5357E0FB-2853-7A41-85B1-39CB4F6524D9}">
      <dsp:nvSpPr>
        <dsp:cNvPr id="0" name=""/>
        <dsp:cNvSpPr/>
      </dsp:nvSpPr>
      <dsp:spPr>
        <a:xfrm>
          <a:off x="0" y="3310635"/>
          <a:ext cx="4971603" cy="695565"/>
        </a:xfrm>
        <a:prstGeom prst="roundRect">
          <a:avLst/>
        </a:prstGeom>
        <a:gradFill rotWithShape="0">
          <a:gsLst>
            <a:gs pos="0">
              <a:schemeClr val="accent2">
                <a:hueOff val="-2604900"/>
                <a:satOff val="0"/>
                <a:lumOff val="23725"/>
                <a:alphaOff val="0"/>
                <a:tint val="96000"/>
                <a:lumMod val="100000"/>
              </a:schemeClr>
            </a:gs>
            <a:gs pos="78000">
              <a:schemeClr val="accent2">
                <a:hueOff val="-2604900"/>
                <a:satOff val="0"/>
                <a:lumOff val="2372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4) I don’t know</a:t>
          </a:r>
        </a:p>
      </dsp:txBody>
      <dsp:txXfrm>
        <a:off x="33955" y="3344590"/>
        <a:ext cx="4903693" cy="627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EBFF0-DA2F-7247-80F2-F47A0FF7EB5E}">
      <dsp:nvSpPr>
        <dsp:cNvPr id="0" name=""/>
        <dsp:cNvSpPr/>
      </dsp:nvSpPr>
      <dsp:spPr>
        <a:xfrm>
          <a:off x="0" y="14952"/>
          <a:ext cx="4676789" cy="1160640"/>
        </a:xfrm>
        <a:prstGeom prst="round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1) True</a:t>
          </a:r>
        </a:p>
      </dsp:txBody>
      <dsp:txXfrm>
        <a:off x="56658" y="71610"/>
        <a:ext cx="4563473" cy="1047324"/>
      </dsp:txXfrm>
    </dsp:sp>
    <dsp:sp modelId="{BC9C96B3-B59E-E842-9EDF-3F0EBB114380}">
      <dsp:nvSpPr>
        <dsp:cNvPr id="0" name=""/>
        <dsp:cNvSpPr/>
      </dsp:nvSpPr>
      <dsp:spPr>
        <a:xfrm>
          <a:off x="0" y="1354153"/>
          <a:ext cx="4676789" cy="1160640"/>
        </a:xfrm>
        <a:prstGeom prst="roundRec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2) False</a:t>
          </a:r>
        </a:p>
      </dsp:txBody>
      <dsp:txXfrm>
        <a:off x="56658" y="1410811"/>
        <a:ext cx="4563473" cy="1047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EBFF0-DA2F-7247-80F2-F47A0FF7EB5E}">
      <dsp:nvSpPr>
        <dsp:cNvPr id="0" name=""/>
        <dsp:cNvSpPr/>
      </dsp:nvSpPr>
      <dsp:spPr>
        <a:xfrm>
          <a:off x="0" y="14952"/>
          <a:ext cx="4676789" cy="11606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1) True</a:t>
          </a:r>
        </a:p>
      </dsp:txBody>
      <dsp:txXfrm>
        <a:off x="56658" y="71610"/>
        <a:ext cx="4563473" cy="1047324"/>
      </dsp:txXfrm>
    </dsp:sp>
    <dsp:sp modelId="{BC9C96B3-B59E-E842-9EDF-3F0EBB114380}">
      <dsp:nvSpPr>
        <dsp:cNvPr id="0" name=""/>
        <dsp:cNvSpPr/>
      </dsp:nvSpPr>
      <dsp:spPr>
        <a:xfrm>
          <a:off x="0" y="1354153"/>
          <a:ext cx="4676789" cy="1160640"/>
        </a:xfrm>
        <a:prstGeom prst="roundRec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2) False</a:t>
          </a:r>
        </a:p>
      </dsp:txBody>
      <dsp:txXfrm>
        <a:off x="56658" y="1410811"/>
        <a:ext cx="4563473" cy="1047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AF338-85CB-204E-B22C-D43626282CB7}">
      <dsp:nvSpPr>
        <dsp:cNvPr id="0" name=""/>
        <dsp:cNvSpPr/>
      </dsp:nvSpPr>
      <dsp:spPr>
        <a:xfrm>
          <a:off x="0" y="35985"/>
          <a:ext cx="4971603" cy="743535"/>
        </a:xfrm>
        <a:prstGeom prst="roundRect">
          <a:avLst/>
        </a:prstGeom>
        <a:solidFill>
          <a:schemeClr val="accent2"/>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1) pancakes</a:t>
          </a:r>
        </a:p>
      </dsp:txBody>
      <dsp:txXfrm>
        <a:off x="36296" y="72281"/>
        <a:ext cx="4899011" cy="670943"/>
      </dsp:txXfrm>
    </dsp:sp>
    <dsp:sp modelId="{ED6E80F7-D6C0-394E-9C33-B1C47A5CC836}">
      <dsp:nvSpPr>
        <dsp:cNvPr id="0" name=""/>
        <dsp:cNvSpPr/>
      </dsp:nvSpPr>
      <dsp:spPr>
        <a:xfrm>
          <a:off x="0" y="868800"/>
          <a:ext cx="4971603" cy="743535"/>
        </a:xfrm>
        <a:prstGeom prst="roundRect">
          <a:avLst/>
        </a:prstGeom>
        <a:solidFill>
          <a:srgbClr val="8AC8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2) Play-Doh</a:t>
          </a:r>
        </a:p>
      </dsp:txBody>
      <dsp:txXfrm>
        <a:off x="36296" y="905096"/>
        <a:ext cx="4899011" cy="670943"/>
      </dsp:txXfrm>
    </dsp:sp>
    <dsp:sp modelId="{434F34E5-03FA-854E-A0EA-586B693D2F20}">
      <dsp:nvSpPr>
        <dsp:cNvPr id="0" name=""/>
        <dsp:cNvSpPr/>
      </dsp:nvSpPr>
      <dsp:spPr>
        <a:xfrm>
          <a:off x="0" y="1701615"/>
          <a:ext cx="4971603" cy="743535"/>
        </a:xfrm>
        <a:prstGeom prst="roundRect">
          <a:avLst/>
        </a:prstGeom>
        <a:solidFill>
          <a:srgbClr val="BBDA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3) apple slices</a:t>
          </a:r>
        </a:p>
      </dsp:txBody>
      <dsp:txXfrm>
        <a:off x="36296" y="1737911"/>
        <a:ext cx="4899011" cy="670943"/>
      </dsp:txXfrm>
    </dsp:sp>
    <dsp:sp modelId="{5357E0FB-2853-7A41-85B1-39CB4F6524D9}">
      <dsp:nvSpPr>
        <dsp:cNvPr id="0" name=""/>
        <dsp:cNvSpPr/>
      </dsp:nvSpPr>
      <dsp:spPr>
        <a:xfrm>
          <a:off x="0" y="2534430"/>
          <a:ext cx="4971603" cy="743535"/>
        </a:xfrm>
        <a:prstGeom prst="roundRect">
          <a:avLst/>
        </a:prstGeom>
        <a:solidFill>
          <a:srgbClr val="E1D601"/>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4) tater tots</a:t>
          </a:r>
        </a:p>
      </dsp:txBody>
      <dsp:txXfrm>
        <a:off x="36296" y="2570726"/>
        <a:ext cx="4899011" cy="670943"/>
      </dsp:txXfrm>
    </dsp:sp>
    <dsp:sp modelId="{2B55E5B0-D63B-C440-8661-81964858FB2F}">
      <dsp:nvSpPr>
        <dsp:cNvPr id="0" name=""/>
        <dsp:cNvSpPr/>
      </dsp:nvSpPr>
      <dsp:spPr>
        <a:xfrm>
          <a:off x="0" y="3367245"/>
          <a:ext cx="4971603" cy="743535"/>
        </a:xfrm>
        <a:prstGeom prst="roundRect">
          <a:avLst/>
        </a:prstGeom>
        <a:solidFill>
          <a:srgbClr val="FEC31C"/>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5) moisturizer</a:t>
          </a:r>
        </a:p>
      </dsp:txBody>
      <dsp:txXfrm>
        <a:off x="36296" y="3403541"/>
        <a:ext cx="4899011" cy="670943"/>
      </dsp:txXfrm>
    </dsp:sp>
    <dsp:sp modelId="{BAE1E6BD-45AD-854D-BD07-8BBB49BB4CD8}">
      <dsp:nvSpPr>
        <dsp:cNvPr id="0" name=""/>
        <dsp:cNvSpPr/>
      </dsp:nvSpPr>
      <dsp:spPr>
        <a:xfrm>
          <a:off x="0" y="4200060"/>
          <a:ext cx="4971603" cy="743535"/>
        </a:xfrm>
        <a:prstGeom prst="roundRect">
          <a:avLst/>
        </a:prstGeom>
        <a:solidFill>
          <a:srgbClr val="FF9E1B"/>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6) all of the above</a:t>
          </a:r>
        </a:p>
      </dsp:txBody>
      <dsp:txXfrm>
        <a:off x="36296" y="4236356"/>
        <a:ext cx="4899011" cy="670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BE65C-BCEE-2545-8E4F-F12A11C556E9}">
      <dsp:nvSpPr>
        <dsp:cNvPr id="0" name=""/>
        <dsp:cNvSpPr/>
      </dsp:nvSpPr>
      <dsp:spPr>
        <a:xfrm>
          <a:off x="0" y="49074"/>
          <a:ext cx="6872514" cy="71505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Child with celiac disease washes hands before eating</a:t>
          </a:r>
        </a:p>
      </dsp:txBody>
      <dsp:txXfrm>
        <a:off x="34906" y="83980"/>
        <a:ext cx="6802702" cy="645240"/>
      </dsp:txXfrm>
    </dsp:sp>
    <dsp:sp modelId="{D4C16C4A-0C99-0A42-A312-8CDAB3D20DED}">
      <dsp:nvSpPr>
        <dsp:cNvPr id="0" name=""/>
        <dsp:cNvSpPr/>
      </dsp:nvSpPr>
      <dsp:spPr>
        <a:xfrm>
          <a:off x="0" y="815967"/>
          <a:ext cx="6872514" cy="715052"/>
        </a:xfrm>
        <a:prstGeom prst="roundRect">
          <a:avLst/>
        </a:prstGeom>
        <a:solidFill>
          <a:schemeClr val="accent2">
            <a:hueOff val="-651225"/>
            <a:satOff val="0"/>
            <a:lumOff val="593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Thoroughly clean the eating space of the child with celiac disease</a:t>
          </a:r>
        </a:p>
      </dsp:txBody>
      <dsp:txXfrm>
        <a:off x="34906" y="850873"/>
        <a:ext cx="6802702" cy="645240"/>
      </dsp:txXfrm>
    </dsp:sp>
    <dsp:sp modelId="{4FFFAE18-5009-9B4B-94A5-A0EC0C39B9BE}">
      <dsp:nvSpPr>
        <dsp:cNvPr id="0" name=""/>
        <dsp:cNvSpPr/>
      </dsp:nvSpPr>
      <dsp:spPr>
        <a:xfrm>
          <a:off x="0" y="1582860"/>
          <a:ext cx="6872514" cy="715052"/>
        </a:xfrm>
        <a:prstGeom prst="roundRect">
          <a:avLst/>
        </a:prstGeom>
        <a:solidFill>
          <a:schemeClr val="accent2">
            <a:hueOff val="-1302450"/>
            <a:satOff val="0"/>
            <a:lumOff val="1186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students wash hands after eating or using gluten-containing materials</a:t>
          </a:r>
        </a:p>
      </dsp:txBody>
      <dsp:txXfrm>
        <a:off x="34906" y="1617766"/>
        <a:ext cx="6802702" cy="645240"/>
      </dsp:txXfrm>
    </dsp:sp>
    <dsp:sp modelId="{06B2469F-045C-A94A-B1DF-17D7662F9AC5}">
      <dsp:nvSpPr>
        <dsp:cNvPr id="0" name=""/>
        <dsp:cNvSpPr/>
      </dsp:nvSpPr>
      <dsp:spPr>
        <a:xfrm>
          <a:off x="0" y="2349752"/>
          <a:ext cx="6872514" cy="715052"/>
        </a:xfrm>
        <a:prstGeom prst="roundRect">
          <a:avLst/>
        </a:prstGeom>
        <a:solidFill>
          <a:schemeClr val="accent2">
            <a:hueOff val="-1953675"/>
            <a:satOff val="0"/>
            <a:lumOff val="177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tables and counters washed immediately after students eat or use gluten-containing materials</a:t>
          </a:r>
        </a:p>
      </dsp:txBody>
      <dsp:txXfrm>
        <a:off x="34906" y="2384658"/>
        <a:ext cx="6802702" cy="645240"/>
      </dsp:txXfrm>
    </dsp:sp>
    <dsp:sp modelId="{4B1BBF09-E386-C140-BD9D-86A8E773060E}">
      <dsp:nvSpPr>
        <dsp:cNvPr id="0" name=""/>
        <dsp:cNvSpPr/>
      </dsp:nvSpPr>
      <dsp:spPr>
        <a:xfrm>
          <a:off x="0" y="3116645"/>
          <a:ext cx="6872514" cy="715052"/>
        </a:xfrm>
        <a:prstGeom prst="roundRect">
          <a:avLst/>
        </a:prstGeom>
        <a:solidFill>
          <a:schemeClr val="accent2">
            <a:hueOff val="-2604900"/>
            <a:satOff val="0"/>
            <a:lumOff val="2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For flexible or shared seating, all desks and counters washed at least once per day</a:t>
          </a:r>
        </a:p>
      </dsp:txBody>
      <dsp:txXfrm>
        <a:off x="34906" y="3151551"/>
        <a:ext cx="6802702" cy="6452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BC6D6-8C25-4964-BA4A-E9FC8C73C23E}">
      <dsp:nvSpPr>
        <dsp:cNvPr id="0" name=""/>
        <dsp:cNvSpPr/>
      </dsp:nvSpPr>
      <dsp:spPr>
        <a:xfrm>
          <a:off x="487045" y="1041077"/>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A67278-9122-4983-A54D-52501B28DD06}">
      <dsp:nvSpPr>
        <dsp:cNvPr id="0" name=""/>
        <dsp:cNvSpPr/>
      </dsp:nvSpPr>
      <dsp:spPr>
        <a:xfrm>
          <a:off x="750295" y="1304327"/>
          <a:ext cx="708750" cy="7087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01330A-A4D7-4E3C-8835-6BEB8567D8FB}">
      <dsp:nvSpPr>
        <dsp:cNvPr id="0" name=""/>
        <dsp:cNvSpPr/>
      </dsp:nvSpPr>
      <dsp:spPr>
        <a:xfrm>
          <a:off x="92170" y="2661077"/>
          <a:ext cx="2025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Follow the specifics in the student’s plan (504, IHP, or IEP)</a:t>
          </a:r>
        </a:p>
      </dsp:txBody>
      <dsp:txXfrm>
        <a:off x="92170" y="2661077"/>
        <a:ext cx="2025000" cy="990000"/>
      </dsp:txXfrm>
    </dsp:sp>
    <dsp:sp modelId="{A0C4256A-E478-43DD-9A38-1FFF62B6CBC5}">
      <dsp:nvSpPr>
        <dsp:cNvPr id="0" name=""/>
        <dsp:cNvSpPr/>
      </dsp:nvSpPr>
      <dsp:spPr>
        <a:xfrm>
          <a:off x="2866420" y="1041077"/>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066B5A-3703-41B1-AE2A-5DEF43361403}">
      <dsp:nvSpPr>
        <dsp:cNvPr id="0" name=""/>
        <dsp:cNvSpPr/>
      </dsp:nvSpPr>
      <dsp:spPr>
        <a:xfrm>
          <a:off x="3129670" y="1304327"/>
          <a:ext cx="708750" cy="7087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EFA1F7-6745-447A-BAD5-2410F7D686E4}">
      <dsp:nvSpPr>
        <dsp:cNvPr id="0" name=""/>
        <dsp:cNvSpPr/>
      </dsp:nvSpPr>
      <dsp:spPr>
        <a:xfrm>
          <a:off x="2471545" y="2661077"/>
          <a:ext cx="2025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Treat tactile materials like food (check their safety)</a:t>
          </a:r>
        </a:p>
      </dsp:txBody>
      <dsp:txXfrm>
        <a:off x="2471545" y="2661077"/>
        <a:ext cx="2025000" cy="990000"/>
      </dsp:txXfrm>
    </dsp:sp>
    <dsp:sp modelId="{CB123CC4-973A-4748-AC62-0A52032E2F02}">
      <dsp:nvSpPr>
        <dsp:cNvPr id="0" name=""/>
        <dsp:cNvSpPr/>
      </dsp:nvSpPr>
      <dsp:spPr>
        <a:xfrm>
          <a:off x="5245795" y="1041077"/>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08388-B5C5-4E80-8602-18E76469CF73}">
      <dsp:nvSpPr>
        <dsp:cNvPr id="0" name=""/>
        <dsp:cNvSpPr/>
      </dsp:nvSpPr>
      <dsp:spPr>
        <a:xfrm>
          <a:off x="5509045" y="1304327"/>
          <a:ext cx="708750" cy="708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E83589-F89F-4FE5-BB8C-FF912708626D}">
      <dsp:nvSpPr>
        <dsp:cNvPr id="0" name=""/>
        <dsp:cNvSpPr/>
      </dsp:nvSpPr>
      <dsp:spPr>
        <a:xfrm>
          <a:off x="4850920" y="2661077"/>
          <a:ext cx="2025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Ask questions if you have any uncertainty</a:t>
          </a:r>
        </a:p>
      </dsp:txBody>
      <dsp:txXfrm>
        <a:off x="4850920" y="2661077"/>
        <a:ext cx="2025000" cy="99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BD0A0-88A0-454D-B857-5D64DB9C1A41}">
      <dsp:nvSpPr>
        <dsp:cNvPr id="0" name=""/>
        <dsp:cNvSpPr/>
      </dsp:nvSpPr>
      <dsp:spPr>
        <a:xfrm>
          <a:off x="774" y="849228"/>
          <a:ext cx="2719784" cy="18885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37B565-AA55-8341-AE1D-A5F9BEBFC218}">
      <dsp:nvSpPr>
        <dsp:cNvPr id="0" name=""/>
        <dsp:cNvSpPr/>
      </dsp:nvSpPr>
      <dsp:spPr>
        <a:xfrm>
          <a:off x="302973" y="1136316"/>
          <a:ext cx="2719784" cy="188854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17769C"/>
              </a:solidFill>
            </a:rPr>
            <a:t>13% </a:t>
          </a:r>
          <a:r>
            <a:rPr lang="en-US" sz="2000" kern="1200" dirty="0"/>
            <a:t>of the general pediatric population has a mental health disorder</a:t>
          </a:r>
        </a:p>
      </dsp:txBody>
      <dsp:txXfrm>
        <a:off x="358287" y="1191630"/>
        <a:ext cx="2609156" cy="1777915"/>
      </dsp:txXfrm>
    </dsp:sp>
    <dsp:sp modelId="{9AE574B3-42AB-9C49-9A98-A8D10BCA0625}">
      <dsp:nvSpPr>
        <dsp:cNvPr id="0" name=""/>
        <dsp:cNvSpPr/>
      </dsp:nvSpPr>
      <dsp:spPr>
        <a:xfrm>
          <a:off x="3324956" y="849228"/>
          <a:ext cx="2719784" cy="189522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E4896D-E26A-2949-94DB-EA2BE7EAFA89}">
      <dsp:nvSpPr>
        <dsp:cNvPr id="0" name=""/>
        <dsp:cNvSpPr/>
      </dsp:nvSpPr>
      <dsp:spPr>
        <a:xfrm>
          <a:off x="3627154" y="1136316"/>
          <a:ext cx="2719784" cy="189522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accent5">
                  <a:lumMod val="75000"/>
                </a:schemeClr>
              </a:solidFill>
            </a:rPr>
            <a:t>34% </a:t>
          </a:r>
          <a:r>
            <a:rPr lang="en-US" sz="2000" kern="1200" dirty="0"/>
            <a:t>of kids with celiac have a mental health disorder</a:t>
          </a:r>
        </a:p>
      </dsp:txBody>
      <dsp:txXfrm>
        <a:off x="3682663" y="1191825"/>
        <a:ext cx="2608766" cy="17842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0AD8D6-F06A-79E6-CA49-442B17B929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C3133A-7EEB-71BB-E707-A9A2C65D0B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24A7CB-AEE7-EE47-8F13-A30C32A0A4E2}" type="datetimeFigureOut">
              <a:rPr lang="en-US" smtClean="0"/>
              <a:t>12/29/2025</a:t>
            </a:fld>
            <a:endParaRPr lang="en-US"/>
          </a:p>
        </p:txBody>
      </p:sp>
      <p:sp>
        <p:nvSpPr>
          <p:cNvPr id="4" name="Footer Placeholder 3">
            <a:extLst>
              <a:ext uri="{FF2B5EF4-FFF2-40B4-BE49-F238E27FC236}">
                <a16:creationId xmlns:a16="http://schemas.microsoft.com/office/drawing/2014/main" id="{1186A8E0-FA52-FC6E-5147-B341B6A6AF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7B93D0-6E21-0383-353B-F8124C4FB0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097BCC-FCD5-5343-B489-2F2406F915DD}" type="slidenum">
              <a:rPr lang="en-US" smtClean="0"/>
              <a:t>‹#›</a:t>
            </a:fld>
            <a:endParaRPr lang="en-US"/>
          </a:p>
        </p:txBody>
      </p:sp>
    </p:spTree>
    <p:extLst>
      <p:ext uri="{BB962C8B-B14F-4D97-AF65-F5344CB8AC3E}">
        <p14:creationId xmlns:p14="http://schemas.microsoft.com/office/powerpoint/2010/main" val="9657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59411" y="336886"/>
            <a:ext cx="4139178" cy="3105234"/>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53853"/>
            <a:ext cx="5486400" cy="4811043"/>
          </a:xfrm>
          <a:prstGeom prst="rect">
            <a:avLst/>
          </a:prstGeom>
        </p:spPr>
        <p:txBody>
          <a:bodyPr vert="horz" lIns="91440" tIns="45720" rIns="91440" bIns="45720" rtlCol="0"/>
          <a:lstStyle/>
          <a:p>
            <a:pPr lvl="0"/>
            <a:r>
              <a:rPr lang="en-US" dirty="0"/>
              <a:t> min.</a:t>
            </a:r>
          </a:p>
          <a:p>
            <a:pPr lvl="0"/>
            <a:endParaRPr lang="en-US" dirty="0"/>
          </a:p>
          <a:p>
            <a:pPr lvl="0"/>
            <a:r>
              <a:rPr lang="en-US" dirty="0"/>
              <a:t>Click to edit Master text styles</a:t>
            </a:r>
          </a:p>
          <a:p>
            <a:pPr lvl="0"/>
            <a:endParaRPr lang="en-US" dirty="0"/>
          </a:p>
          <a:p>
            <a:pPr lvl="0"/>
            <a:endParaRPr lang="en-US" dirty="0"/>
          </a:p>
        </p:txBody>
      </p:sp>
      <p:sp>
        <p:nvSpPr>
          <p:cNvPr id="7" name="Slide Number Placeholder 6"/>
          <p:cNvSpPr>
            <a:spLocks noGrp="1"/>
          </p:cNvSpPr>
          <p:nvPr>
            <p:ph type="sldNum" sz="quarter" idx="5"/>
          </p:nvPr>
        </p:nvSpPr>
        <p:spPr>
          <a:xfrm>
            <a:off x="6208291" y="8468637"/>
            <a:ext cx="575929" cy="458787"/>
          </a:xfrm>
          <a:prstGeom prst="rect">
            <a:avLst/>
          </a:prstGeom>
        </p:spPr>
        <p:txBody>
          <a:bodyPr vert="horz" lIns="91440" tIns="45720" rIns="91440" bIns="45720" rtlCol="0" anchor="b"/>
          <a:lstStyle>
            <a:lvl1pPr algn="r">
              <a:defRPr sz="1200"/>
            </a:lvl1pPr>
          </a:lstStyle>
          <a:p>
            <a:fld id="{FFF2BE9D-1A5F-4044-812F-061EEE8D0837}" type="slidenum">
              <a:rPr lang="en-US" smtClean="0"/>
              <a:t>‹#›</a:t>
            </a:fld>
            <a:endParaRPr lang="en-US"/>
          </a:p>
        </p:txBody>
      </p:sp>
    </p:spTree>
    <p:extLst>
      <p:ext uri="{BB962C8B-B14F-4D97-AF65-F5344CB8AC3E}">
        <p14:creationId xmlns:p14="http://schemas.microsoft.com/office/powerpoint/2010/main" val="2593773218"/>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vkraft@beyondceliac.org"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image" Target="../media/image2.svg"/><Relationship Id="rId4" Type="http://schemas.openxmlformats.org/officeDocument/2006/relationships/image" Target="../media/image1.png"/></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vkraft@beyondceliac.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2.sv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b="1" dirty="0"/>
              <a:t>To the learning facilitator:</a:t>
            </a:r>
          </a:p>
          <a:p>
            <a:endParaRPr lang="en-US" dirty="0"/>
          </a:p>
          <a:p>
            <a:r>
              <a:rPr lang="en-US" dirty="0"/>
              <a:t>Thank you for choosing to prioritize education on celiac disease. With approximately 1% of Americans affected by celiac disease, it is more common than many realize. Educating all school staff members is one of the first steps to ensuring students with celiac are safe, included, and supported in school and at school-sponsored activities. Your efforts are appreciated by many in the celiac community!</a:t>
            </a:r>
          </a:p>
          <a:p>
            <a:endParaRPr lang="en-US" dirty="0"/>
          </a:p>
          <a:p>
            <a:r>
              <a:rPr lang="en-US" dirty="0"/>
              <a:t>In the spirit of supporting true learning and development, this training is designed to be interactive. Participants will be asked to engage with each other, you, and their own ideas throughout the training.</a:t>
            </a:r>
          </a:p>
          <a:p>
            <a:endParaRPr lang="en-US" dirty="0"/>
          </a:p>
          <a:p>
            <a:r>
              <a:rPr lang="en-US" dirty="0"/>
              <a:t>The length of the training is approximately 1 hour. Learners will gain the most from completing the training in its entirety. If you do not have 1 consecutive hour available, the training can also be completed in two 30-minute sessions. There is a note on page 30 to indicate the ideal point to split the training in two.</a:t>
            </a:r>
          </a:p>
          <a:p>
            <a:endParaRPr lang="en-US" dirty="0"/>
          </a:p>
          <a:p>
            <a:r>
              <a:rPr lang="en-US" dirty="0"/>
              <a:t>Please read the following notes carefully as you prepare to facilitate what will hopefully be a very worthwhile learning experience.</a:t>
            </a:r>
          </a:p>
        </p:txBody>
      </p:sp>
      <p:sp>
        <p:nvSpPr>
          <p:cNvPr id="4" name="Slide Number Placeholder 3"/>
          <p:cNvSpPr>
            <a:spLocks noGrp="1"/>
          </p:cNvSpPr>
          <p:nvPr>
            <p:ph type="sldNum" sz="quarter" idx="5"/>
          </p:nvPr>
        </p:nvSpPr>
        <p:spPr/>
        <p:txBody>
          <a:bodyPr/>
          <a:lstStyle/>
          <a:p>
            <a:fld id="{FFF2BE9D-1A5F-4044-812F-061EEE8D0837}" type="slidenum">
              <a:rPr lang="en-US" smtClean="0"/>
              <a:t>1</a:t>
            </a:fld>
            <a:endParaRPr lang="en-US"/>
          </a:p>
        </p:txBody>
      </p:sp>
    </p:spTree>
    <p:extLst>
      <p:ext uri="{BB962C8B-B14F-4D97-AF65-F5344CB8AC3E}">
        <p14:creationId xmlns:p14="http://schemas.microsoft.com/office/powerpoint/2010/main" val="2702292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&lt;1 min.</a:t>
            </a:r>
          </a:p>
          <a:p>
            <a:endParaRPr lang="en-US" dirty="0"/>
          </a:p>
          <a:p>
            <a:r>
              <a:rPr lang="en-US" b="1" i="1" dirty="0"/>
              <a:t>Celiac disease is an autoimmune disorder, triggered by ingestion of a protein called gluten. Gluten is found in wheat, barley, and rye.</a:t>
            </a:r>
          </a:p>
        </p:txBody>
      </p:sp>
      <p:sp>
        <p:nvSpPr>
          <p:cNvPr id="4" name="Slide Number Placeholder 3"/>
          <p:cNvSpPr>
            <a:spLocks noGrp="1"/>
          </p:cNvSpPr>
          <p:nvPr>
            <p:ph type="sldNum" sz="quarter" idx="5"/>
          </p:nvPr>
        </p:nvSpPr>
        <p:spPr/>
        <p:txBody>
          <a:bodyPr/>
          <a:lstStyle/>
          <a:p>
            <a:fld id="{FFF2BE9D-1A5F-4044-812F-061EEE8D0837}" type="slidenum">
              <a:rPr lang="en-US" smtClean="0"/>
              <a:t>10</a:t>
            </a:fld>
            <a:endParaRPr lang="en-US"/>
          </a:p>
        </p:txBody>
      </p:sp>
      <p:sp>
        <p:nvSpPr>
          <p:cNvPr id="7" name="Oval Callout 6">
            <a:extLst>
              <a:ext uri="{FF2B5EF4-FFF2-40B4-BE49-F238E27FC236}">
                <a16:creationId xmlns:a16="http://schemas.microsoft.com/office/drawing/2014/main" id="{713122B1-EDE8-07BE-995E-FFBD15AAAFC6}"/>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CE6BEBDC-EB55-9218-A18C-2E78B9C3D5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528171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3650-7AE1-F87B-23FA-1CC078C3C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BF112-A36F-C191-624F-7B64516EC235}"/>
              </a:ext>
            </a:extLst>
          </p:cNvPr>
          <p:cNvSpPr>
            <a:spLocks noGrp="1" noRot="1" noChangeAspect="1"/>
          </p:cNvSpPr>
          <p:nvPr>
            <p:ph type="sldImg"/>
          </p:nvPr>
        </p:nvSpPr>
        <p:spPr>
          <a:xfrm>
            <a:off x="1358900" y="336550"/>
            <a:ext cx="4140200" cy="3105150"/>
          </a:xfrm>
        </p:spPr>
      </p:sp>
      <p:sp>
        <p:nvSpPr>
          <p:cNvPr id="3" name="Notes Placeholder 2">
            <a:extLst>
              <a:ext uri="{FF2B5EF4-FFF2-40B4-BE49-F238E27FC236}">
                <a16:creationId xmlns:a16="http://schemas.microsoft.com/office/drawing/2014/main" id="{BCFD71DE-C61F-D65E-B15D-234493D25CE3}"/>
              </a:ext>
            </a:extLst>
          </p:cNvPr>
          <p:cNvSpPr>
            <a:spLocks noGrp="1"/>
          </p:cNvSpPr>
          <p:nvPr>
            <p:ph type="body" idx="1"/>
          </p:nvPr>
        </p:nvSpPr>
        <p:spPr/>
        <p:txBody>
          <a:bodyPr/>
          <a:lstStyle/>
          <a:p>
            <a:r>
              <a:rPr lang="en-US" dirty="0"/>
              <a:t>1 min.</a:t>
            </a:r>
          </a:p>
          <a:p>
            <a:endParaRPr lang="en-US" dirty="0"/>
          </a:p>
          <a:p>
            <a:r>
              <a:rPr lang="en-US" b="1" i="1" dirty="0"/>
              <a:t>True or False: People with celiac disease only need to be careful about foods and beverages. Again, be thinking about your answer, but don’t say it out loud yet.</a:t>
            </a:r>
          </a:p>
          <a:p>
            <a:endParaRPr lang="en-US" dirty="0"/>
          </a:p>
          <a:p>
            <a:r>
              <a:rPr lang="en-US" dirty="0"/>
              <a:t>Point out which designated area learners should go to if their answer is “true,” and where they should go if their answer is “false.”</a:t>
            </a:r>
          </a:p>
          <a:p>
            <a:endParaRPr lang="en-US" dirty="0"/>
          </a:p>
          <a:p>
            <a:r>
              <a:rPr lang="en-US" b="1" i="1" dirty="0"/>
              <a:t>Please move to your designated area.</a:t>
            </a:r>
          </a:p>
          <a:p>
            <a:endParaRPr lang="en-US" dirty="0"/>
          </a:p>
          <a:p>
            <a:r>
              <a:rPr lang="en-US" dirty="0"/>
              <a:t>If there is a mobility challenge in the group, have everyone remain in their seats and hold up 1 finger if their answer is “true,” or 2 fingers if their answer is “false.”</a:t>
            </a:r>
          </a:p>
          <a:p>
            <a:endParaRPr lang="en-US" dirty="0"/>
          </a:p>
          <a:p>
            <a:r>
              <a:rPr lang="en-US" dirty="0"/>
              <a:t>Call on one person who answered “false” and ask them to explain why they answered that way.</a:t>
            </a:r>
          </a:p>
          <a:p>
            <a:endParaRPr lang="en-US" dirty="0"/>
          </a:p>
        </p:txBody>
      </p:sp>
      <p:sp>
        <p:nvSpPr>
          <p:cNvPr id="4" name="Slide Number Placeholder 3">
            <a:extLst>
              <a:ext uri="{FF2B5EF4-FFF2-40B4-BE49-F238E27FC236}">
                <a16:creationId xmlns:a16="http://schemas.microsoft.com/office/drawing/2014/main" id="{3D85C086-EB48-5E1A-750C-6FD752D47C46}"/>
              </a:ext>
            </a:extLst>
          </p:cNvPr>
          <p:cNvSpPr>
            <a:spLocks noGrp="1"/>
          </p:cNvSpPr>
          <p:nvPr>
            <p:ph type="sldNum" sz="quarter" idx="5"/>
          </p:nvPr>
        </p:nvSpPr>
        <p:spPr/>
        <p:txBody>
          <a:bodyPr/>
          <a:lstStyle/>
          <a:p>
            <a:fld id="{FFF2BE9D-1A5F-4044-812F-061EEE8D0837}" type="slidenum">
              <a:rPr lang="en-US" smtClean="0"/>
              <a:t>11</a:t>
            </a:fld>
            <a:endParaRPr lang="en-US"/>
          </a:p>
        </p:txBody>
      </p:sp>
      <p:sp>
        <p:nvSpPr>
          <p:cNvPr id="5" name="Right Arrow 4">
            <a:extLst>
              <a:ext uri="{FF2B5EF4-FFF2-40B4-BE49-F238E27FC236}">
                <a16:creationId xmlns:a16="http://schemas.microsoft.com/office/drawing/2014/main" id="{270C18C0-BFB7-10F4-23D2-44A168B48C9B}"/>
              </a:ext>
            </a:extLst>
          </p:cNvPr>
          <p:cNvSpPr/>
          <p:nvPr/>
        </p:nvSpPr>
        <p:spPr>
          <a:xfrm>
            <a:off x="186590" y="5058194"/>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E7015568-DCD6-0824-A641-5B81AEB74BEA}"/>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DF88154B-9D67-1F35-C158-A7DCB17699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pic>
        <p:nvPicPr>
          <p:cNvPr id="9" name="Graphic 8" descr="Wheelchair with solid fill">
            <a:extLst>
              <a:ext uri="{FF2B5EF4-FFF2-40B4-BE49-F238E27FC236}">
                <a16:creationId xmlns:a16="http://schemas.microsoft.com/office/drawing/2014/main" id="{0E06E2FA-26B8-7239-03BE-723D35B4FF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590" y="6159374"/>
            <a:ext cx="394178" cy="394178"/>
          </a:xfrm>
          <a:prstGeom prst="rect">
            <a:avLst/>
          </a:prstGeom>
        </p:spPr>
      </p:pic>
      <p:sp>
        <p:nvSpPr>
          <p:cNvPr id="10" name="Right Arrow 9">
            <a:extLst>
              <a:ext uri="{FF2B5EF4-FFF2-40B4-BE49-F238E27FC236}">
                <a16:creationId xmlns:a16="http://schemas.microsoft.com/office/drawing/2014/main" id="{CC3382C4-F3FE-5B5B-3AD7-27B49A53A151}"/>
              </a:ext>
            </a:extLst>
          </p:cNvPr>
          <p:cNvSpPr/>
          <p:nvPr/>
        </p:nvSpPr>
        <p:spPr>
          <a:xfrm>
            <a:off x="186589" y="7007976"/>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a:extLst>
              <a:ext uri="{FF2B5EF4-FFF2-40B4-BE49-F238E27FC236}">
                <a16:creationId xmlns:a16="http://schemas.microsoft.com/office/drawing/2014/main" id="{54487E9D-E3C3-1273-0FD4-354445706A72}"/>
              </a:ext>
            </a:extLst>
          </p:cNvPr>
          <p:cNvSpPr/>
          <p:nvPr/>
        </p:nvSpPr>
        <p:spPr>
          <a:xfrm>
            <a:off x="186588" y="5711457"/>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255414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2BDBB-6C75-7DAA-0E1B-A35B13816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4B75F-CC49-E27D-D6F2-72E124A512B8}"/>
              </a:ext>
            </a:extLst>
          </p:cNvPr>
          <p:cNvSpPr>
            <a:spLocks noGrp="1" noRot="1" noChangeAspect="1"/>
          </p:cNvSpPr>
          <p:nvPr>
            <p:ph type="sldImg"/>
          </p:nvPr>
        </p:nvSpPr>
        <p:spPr>
          <a:xfrm>
            <a:off x="1358900" y="336550"/>
            <a:ext cx="4140200" cy="3105150"/>
          </a:xfrm>
        </p:spPr>
      </p:sp>
      <p:sp>
        <p:nvSpPr>
          <p:cNvPr id="3" name="Notes Placeholder 2">
            <a:extLst>
              <a:ext uri="{FF2B5EF4-FFF2-40B4-BE49-F238E27FC236}">
                <a16:creationId xmlns:a16="http://schemas.microsoft.com/office/drawing/2014/main" id="{D9B0EE03-3907-7F1F-86DA-6829A0CF228E}"/>
              </a:ext>
            </a:extLst>
          </p:cNvPr>
          <p:cNvSpPr>
            <a:spLocks noGrp="1"/>
          </p:cNvSpPr>
          <p:nvPr>
            <p:ph type="body" idx="1"/>
          </p:nvPr>
        </p:nvSpPr>
        <p:spPr/>
        <p:txBody>
          <a:bodyPr/>
          <a:lstStyle/>
          <a:p>
            <a:r>
              <a:rPr lang="en-US" dirty="0"/>
              <a:t>1 min.</a:t>
            </a:r>
          </a:p>
          <a:p>
            <a:endParaRPr lang="en-US" dirty="0"/>
          </a:p>
          <a:p>
            <a:r>
              <a:rPr lang="en-US" b="1" i="1" dirty="0"/>
              <a:t>That statement was false. Gluten can be found in a wide variety of non-food products. While gluten cannot be absorbed through the skin, if there is a way it can get into the mouth or nose of someone with celiac, it can find its way into their digestive tract and cause a reaction.</a:t>
            </a:r>
          </a:p>
          <a:p>
            <a:endParaRPr lang="en-US" b="1" i="1" dirty="0"/>
          </a:p>
          <a:p>
            <a:r>
              <a:rPr lang="en-US" b="1" i="1" dirty="0"/>
              <a:t>Craft materials such as Play-Doh, papier mache, and finger paints can contain gluten. When kids get these on their hands and under their nails, they run the risk of ingesting gluten when they eat, bite their nails, or simply stick their fingers in their mouths.</a:t>
            </a:r>
          </a:p>
          <a:p>
            <a:endParaRPr lang="en-US" b="1" i="1" dirty="0"/>
          </a:p>
          <a:p>
            <a:r>
              <a:rPr lang="en-US" b="1" i="1" dirty="0"/>
              <a:t>Body care products such as lip balm and lotion can contain gluten. Because they have the potential to run into the mouth or get onto hands, some people with celiac disease choose to use only gluten-free body-care products.</a:t>
            </a:r>
          </a:p>
          <a:p>
            <a:endParaRPr lang="en-US" b="1" i="1" dirty="0"/>
          </a:p>
          <a:p>
            <a:r>
              <a:rPr lang="en-US" b="1" i="1" dirty="0"/>
              <a:t>Gluten can also be airborne in flour and dust from animal feed. If you can breathe it in, you can swallow it.</a:t>
            </a:r>
          </a:p>
        </p:txBody>
      </p:sp>
      <p:sp>
        <p:nvSpPr>
          <p:cNvPr id="4" name="Slide Number Placeholder 3">
            <a:extLst>
              <a:ext uri="{FF2B5EF4-FFF2-40B4-BE49-F238E27FC236}">
                <a16:creationId xmlns:a16="http://schemas.microsoft.com/office/drawing/2014/main" id="{064324D6-77E0-C2B4-9B79-D334512757D2}"/>
              </a:ext>
            </a:extLst>
          </p:cNvPr>
          <p:cNvSpPr>
            <a:spLocks noGrp="1"/>
          </p:cNvSpPr>
          <p:nvPr>
            <p:ph type="sldNum" sz="quarter" idx="5"/>
          </p:nvPr>
        </p:nvSpPr>
        <p:spPr/>
        <p:txBody>
          <a:bodyPr/>
          <a:lstStyle/>
          <a:p>
            <a:fld id="{FFF2BE9D-1A5F-4044-812F-061EEE8D0837}" type="slidenum">
              <a:rPr lang="en-US" smtClean="0"/>
              <a:t>12</a:t>
            </a:fld>
            <a:endParaRPr lang="en-US"/>
          </a:p>
        </p:txBody>
      </p:sp>
      <p:sp>
        <p:nvSpPr>
          <p:cNvPr id="7" name="Oval Callout 6">
            <a:extLst>
              <a:ext uri="{FF2B5EF4-FFF2-40B4-BE49-F238E27FC236}">
                <a16:creationId xmlns:a16="http://schemas.microsoft.com/office/drawing/2014/main" id="{82A81089-57A1-4CEC-DD00-94009371A488}"/>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8F36CFE0-FD73-56C1-0C3D-69ACC08126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531746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True or false: Similar to an </a:t>
            </a:r>
            <a:r>
              <a:rPr lang="en-US" b="1" i="1" dirty="0" err="1"/>
              <a:t>Epipen</a:t>
            </a:r>
            <a:r>
              <a:rPr lang="en-US" b="1" i="1" dirty="0"/>
              <a:t> used for many food allergies, people with celiac can take medication to stop a reaction when they accidentally ingest gluten.</a:t>
            </a:r>
          </a:p>
          <a:p>
            <a:endParaRPr lang="en-US" dirty="0"/>
          </a:p>
          <a:p>
            <a:r>
              <a:rPr lang="en-US" dirty="0"/>
              <a:t>Point out which designated area learners should go to if their answer is “true,” and where they should go if their answer is “false.”</a:t>
            </a:r>
          </a:p>
          <a:p>
            <a:endParaRPr lang="en-US" dirty="0"/>
          </a:p>
          <a:p>
            <a:r>
              <a:rPr lang="en-US" b="1" i="1" dirty="0"/>
              <a:t>Please move to your designated area.</a:t>
            </a:r>
          </a:p>
          <a:p>
            <a:endParaRPr lang="en-US" dirty="0"/>
          </a:p>
          <a:p>
            <a:r>
              <a:rPr lang="en-US" dirty="0"/>
              <a:t>If there is a mobility challenge in the group, have everyone remain in their seats and hold up 1 finger if their answer is “true,” or 2 fingers if their answer is “false.”</a:t>
            </a:r>
          </a:p>
          <a:p>
            <a:endParaRPr lang="en-US" dirty="0"/>
          </a:p>
          <a:p>
            <a:r>
              <a:rPr lang="en-US" dirty="0"/>
              <a:t>Call on one person who answered “false” and ask why they answered that way.</a:t>
            </a:r>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13</a:t>
            </a:fld>
            <a:endParaRPr lang="en-US"/>
          </a:p>
        </p:txBody>
      </p:sp>
      <p:sp>
        <p:nvSpPr>
          <p:cNvPr id="5" name="Right Arrow 4">
            <a:extLst>
              <a:ext uri="{FF2B5EF4-FFF2-40B4-BE49-F238E27FC236}">
                <a16:creationId xmlns:a16="http://schemas.microsoft.com/office/drawing/2014/main" id="{B1F7F828-E50C-43A3-8B32-37BEED14BE20}"/>
              </a:ext>
            </a:extLst>
          </p:cNvPr>
          <p:cNvSpPr/>
          <p:nvPr/>
        </p:nvSpPr>
        <p:spPr>
          <a:xfrm>
            <a:off x="186590" y="5046162"/>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0B306065-30C1-A3AA-E3B7-059B3275E92F}"/>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18B8FFCB-96D7-3613-2BE0-DB7CE6F169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pic>
        <p:nvPicPr>
          <p:cNvPr id="9" name="Graphic 8" descr="Wheelchair with solid fill">
            <a:extLst>
              <a:ext uri="{FF2B5EF4-FFF2-40B4-BE49-F238E27FC236}">
                <a16:creationId xmlns:a16="http://schemas.microsoft.com/office/drawing/2014/main" id="{DBF4312E-73F2-1965-9FB8-6ED0E9E72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590" y="6159374"/>
            <a:ext cx="394178" cy="394178"/>
          </a:xfrm>
          <a:prstGeom prst="rect">
            <a:avLst/>
          </a:prstGeom>
        </p:spPr>
      </p:pic>
      <p:sp>
        <p:nvSpPr>
          <p:cNvPr id="10" name="Oval Callout 9">
            <a:extLst>
              <a:ext uri="{FF2B5EF4-FFF2-40B4-BE49-F238E27FC236}">
                <a16:creationId xmlns:a16="http://schemas.microsoft.com/office/drawing/2014/main" id="{E47670CC-FF96-96AF-79B8-A7D5078E7098}"/>
              </a:ext>
            </a:extLst>
          </p:cNvPr>
          <p:cNvSpPr/>
          <p:nvPr/>
        </p:nvSpPr>
        <p:spPr>
          <a:xfrm>
            <a:off x="186590" y="5735521"/>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Right Arrow 10">
            <a:extLst>
              <a:ext uri="{FF2B5EF4-FFF2-40B4-BE49-F238E27FC236}">
                <a16:creationId xmlns:a16="http://schemas.microsoft.com/office/drawing/2014/main" id="{B4407D37-A6C6-89FD-C76F-D499CFED895D}"/>
              </a:ext>
            </a:extLst>
          </p:cNvPr>
          <p:cNvSpPr/>
          <p:nvPr/>
        </p:nvSpPr>
        <p:spPr>
          <a:xfrm>
            <a:off x="186589" y="6982283"/>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586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dirty="0"/>
          </a:p>
          <a:p>
            <a:r>
              <a:rPr lang="en-US" b="1" i="1" dirty="0"/>
              <a:t>This is false. The only treatment for celiac disease is the gluten-free diet. This means preventing people with celiac disease from ingesting gluten with a strict, lifelong diet and careful management of the environment.</a:t>
            </a:r>
          </a:p>
          <a:p>
            <a:endParaRPr lang="en-US" b="1" i="1" dirty="0"/>
          </a:p>
          <a:p>
            <a:r>
              <a:rPr lang="en-US" b="1" i="1" dirty="0"/>
              <a:t>Even one crumb of gluten-containing bread is enough to cause a reaction in some people with celiac disease.</a:t>
            </a:r>
          </a:p>
          <a:p>
            <a:endParaRPr lang="en-US" b="1" i="1" dirty="0"/>
          </a:p>
          <a:p>
            <a:r>
              <a:rPr lang="en-US" b="1" i="1" dirty="0"/>
              <a:t>Reactions vary from person to person.</a:t>
            </a:r>
          </a:p>
          <a:p>
            <a:endParaRPr lang="en-US" b="1" i="1" dirty="0"/>
          </a:p>
          <a:p>
            <a:r>
              <a:rPr lang="en-US" dirty="0"/>
              <a:t>Have learners return to their seats before you move forward to the next slide.</a:t>
            </a:r>
          </a:p>
        </p:txBody>
      </p:sp>
      <p:sp>
        <p:nvSpPr>
          <p:cNvPr id="4" name="Slide Number Placeholder 3"/>
          <p:cNvSpPr>
            <a:spLocks noGrp="1"/>
          </p:cNvSpPr>
          <p:nvPr>
            <p:ph type="sldNum" sz="quarter" idx="5"/>
          </p:nvPr>
        </p:nvSpPr>
        <p:spPr/>
        <p:txBody>
          <a:bodyPr/>
          <a:lstStyle/>
          <a:p>
            <a:fld id="{FFF2BE9D-1A5F-4044-812F-061EEE8D0837}" type="slidenum">
              <a:rPr lang="en-US" smtClean="0"/>
              <a:t>14</a:t>
            </a:fld>
            <a:endParaRPr lang="en-US"/>
          </a:p>
        </p:txBody>
      </p:sp>
      <p:sp>
        <p:nvSpPr>
          <p:cNvPr id="7" name="Oval Callout 6">
            <a:extLst>
              <a:ext uri="{FF2B5EF4-FFF2-40B4-BE49-F238E27FC236}">
                <a16:creationId xmlns:a16="http://schemas.microsoft.com/office/drawing/2014/main" id="{21C4817B-7B2B-EBEE-696C-406C4682D71C}"/>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BA256DEA-FFAB-420C-B175-9730DA67DA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Right Arrow 9">
            <a:extLst>
              <a:ext uri="{FF2B5EF4-FFF2-40B4-BE49-F238E27FC236}">
                <a16:creationId xmlns:a16="http://schemas.microsoft.com/office/drawing/2014/main" id="{3944897D-55A6-C2BF-1B6C-BDA9127092C2}"/>
              </a:ext>
            </a:extLst>
          </p:cNvPr>
          <p:cNvSpPr/>
          <p:nvPr/>
        </p:nvSpPr>
        <p:spPr>
          <a:xfrm>
            <a:off x="186590" y="6159374"/>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787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dirty="0"/>
          </a:p>
          <a:p>
            <a:r>
              <a:rPr lang="en-US" b="1" i="1" dirty="0"/>
              <a:t>What happens when a person with celiac disease ingests gluten?</a:t>
            </a:r>
          </a:p>
          <a:p>
            <a:endParaRPr lang="en-US" dirty="0"/>
          </a:p>
          <a:p>
            <a:r>
              <a:rPr lang="en-US" dirty="0"/>
              <a:t>Click forward to reveal each symptom one at a time on the screen.</a:t>
            </a:r>
          </a:p>
          <a:p>
            <a:endParaRPr lang="en-US" dirty="0"/>
          </a:p>
          <a:p>
            <a:r>
              <a:rPr lang="en-US" dirty="0"/>
              <a:t>Ask a learner to read each symptom aloud for the group when it pops up.</a:t>
            </a:r>
          </a:p>
          <a:p>
            <a:endParaRPr lang="en-US" dirty="0"/>
          </a:p>
          <a:p>
            <a:r>
              <a:rPr lang="en-US" b="1" i="1" dirty="0"/>
              <a:t>Symptoms can last for hours, days, or even weeks. It is important to keep this in mind when accommodating a student’s needs relating to bathroom trips, nurse visits, mental health, and absences.</a:t>
            </a:r>
          </a:p>
          <a:p>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Symptoms vary among individuals with celiac disease. Some people may have more gastrointestinal symptoms: bloating, abdominal pain. Others may have symptoms like anxiety, rash or fatigue. It’s important to keep this in mind when you have more than one student with celiac disease. The needs of Student A aren’t necessarily going to mirror the needs of Student B. Symptom type, severity, and duration will vary between individuals.</a:t>
            </a:r>
          </a:p>
          <a:p>
            <a:endParaRPr lang="en-US" b="1" i="1" dirty="0"/>
          </a:p>
        </p:txBody>
      </p:sp>
      <p:sp>
        <p:nvSpPr>
          <p:cNvPr id="4" name="Slide Number Placeholder 3"/>
          <p:cNvSpPr>
            <a:spLocks noGrp="1"/>
          </p:cNvSpPr>
          <p:nvPr>
            <p:ph type="sldNum" sz="quarter" idx="5"/>
          </p:nvPr>
        </p:nvSpPr>
        <p:spPr/>
        <p:txBody>
          <a:bodyPr/>
          <a:lstStyle/>
          <a:p>
            <a:fld id="{FFF2BE9D-1A5F-4044-812F-061EEE8D0837}" type="slidenum">
              <a:rPr lang="en-US" smtClean="0"/>
              <a:t>15</a:t>
            </a:fld>
            <a:endParaRPr lang="en-US"/>
          </a:p>
        </p:txBody>
      </p:sp>
      <p:sp>
        <p:nvSpPr>
          <p:cNvPr id="5" name="Right Arrow 4">
            <a:extLst>
              <a:ext uri="{FF2B5EF4-FFF2-40B4-BE49-F238E27FC236}">
                <a16:creationId xmlns:a16="http://schemas.microsoft.com/office/drawing/2014/main" id="{9A8F1CE2-4AF6-9002-64D2-9FA882FDD2D4}"/>
              </a:ext>
            </a:extLst>
          </p:cNvPr>
          <p:cNvSpPr/>
          <p:nvPr/>
        </p:nvSpPr>
        <p:spPr>
          <a:xfrm>
            <a:off x="186590" y="4637086"/>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DBC481B9-0F11-DF7E-1AB9-0D545BC8F52D}"/>
              </a:ext>
            </a:extLst>
          </p:cNvPr>
          <p:cNvSpPr/>
          <p:nvPr/>
        </p:nvSpPr>
        <p:spPr>
          <a:xfrm>
            <a:off x="186589" y="5531948"/>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B57D5799-31AD-0FA6-95DD-A439E71F6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Oval Callout 9">
            <a:extLst>
              <a:ext uri="{FF2B5EF4-FFF2-40B4-BE49-F238E27FC236}">
                <a16:creationId xmlns:a16="http://schemas.microsoft.com/office/drawing/2014/main" id="{CCDE761D-9E4B-6995-5563-7FFEA785E211}"/>
              </a:ext>
            </a:extLst>
          </p:cNvPr>
          <p:cNvSpPr/>
          <p:nvPr/>
        </p:nvSpPr>
        <p:spPr>
          <a:xfrm>
            <a:off x="186589" y="4227608"/>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262467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Some people with celiac disease don’t have any outward symptoms at all. We call this asymptomatic celiac disease.</a:t>
            </a:r>
          </a:p>
          <a:p>
            <a:endParaRPr lang="en-US" b="1" i="1" dirty="0"/>
          </a:p>
          <a:p>
            <a:endParaRPr lang="en-US" b="1" i="1" dirty="0"/>
          </a:p>
          <a:p>
            <a:r>
              <a:rPr lang="en-US" b="1" i="1" dirty="0"/>
              <a:t>However, and this is key to remember: the severity of symptoms does not correlate with the severity of the disease or internal damage. Mild symptoms do not mean that someone has “mild damage” or a “mild case of celiac disease.” Every person with celiac disease, regardless of symptoms, will experience internal damage when they ingest gluten.</a:t>
            </a:r>
          </a:p>
          <a:p>
            <a:endParaRPr lang="en-US" b="1" i="1" dirty="0"/>
          </a:p>
        </p:txBody>
      </p:sp>
      <p:sp>
        <p:nvSpPr>
          <p:cNvPr id="4" name="Slide Number Placeholder 3"/>
          <p:cNvSpPr>
            <a:spLocks noGrp="1"/>
          </p:cNvSpPr>
          <p:nvPr>
            <p:ph type="sldNum" sz="quarter" idx="5"/>
          </p:nvPr>
        </p:nvSpPr>
        <p:spPr/>
        <p:txBody>
          <a:bodyPr/>
          <a:lstStyle/>
          <a:p>
            <a:fld id="{FFF2BE9D-1A5F-4044-812F-061EEE8D0837}" type="slidenum">
              <a:rPr lang="en-US" smtClean="0"/>
              <a:t>16</a:t>
            </a:fld>
            <a:endParaRPr lang="en-US"/>
          </a:p>
        </p:txBody>
      </p:sp>
      <p:sp>
        <p:nvSpPr>
          <p:cNvPr id="7" name="Oval Callout 6">
            <a:extLst>
              <a:ext uri="{FF2B5EF4-FFF2-40B4-BE49-F238E27FC236}">
                <a16:creationId xmlns:a16="http://schemas.microsoft.com/office/drawing/2014/main" id="{8F308CF8-9852-ECF6-A0F9-1486B074526F}"/>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ADAD297C-85D1-65B6-2988-4BB0DC82A0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94017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Inside all individuals with celiac disease, the same thing is happening during gluten exposure: The immune system attacks the small intestine. The villi, which assist in absorbing nutrients from food, get damaged. The body then cannot absorb nutrients as needed. Over time, the inflammation this immune reaction creates and the damage to the small intestines can lead to additional problems.</a:t>
            </a:r>
          </a:p>
          <a:p>
            <a:endParaRPr lang="en-US" b="1" i="1" dirty="0"/>
          </a:p>
          <a:p>
            <a:r>
              <a:rPr lang="en-US" b="1" i="1" dirty="0"/>
              <a:t>Repeated gluten exposure can lead to bigger problems, including:</a:t>
            </a:r>
          </a:p>
          <a:p>
            <a:endParaRPr lang="en-US" dirty="0"/>
          </a:p>
          <a:p>
            <a:r>
              <a:rPr lang="en-US" dirty="0"/>
              <a:t>Click forward to reveal each condition one at a time.</a:t>
            </a:r>
          </a:p>
          <a:p>
            <a:endParaRPr lang="en-US" dirty="0"/>
          </a:p>
          <a:p>
            <a:r>
              <a:rPr lang="en-US" dirty="0"/>
              <a:t>Ask a learner to read each condition out loud for the group when it pops up.</a:t>
            </a:r>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17</a:t>
            </a:fld>
            <a:endParaRPr lang="en-US"/>
          </a:p>
        </p:txBody>
      </p:sp>
      <p:sp>
        <p:nvSpPr>
          <p:cNvPr id="5" name="Right Arrow 4">
            <a:extLst>
              <a:ext uri="{FF2B5EF4-FFF2-40B4-BE49-F238E27FC236}">
                <a16:creationId xmlns:a16="http://schemas.microsoft.com/office/drawing/2014/main" id="{E64C92B4-60B8-0428-3C79-FD23427FEE32}"/>
              </a:ext>
            </a:extLst>
          </p:cNvPr>
          <p:cNvSpPr/>
          <p:nvPr/>
        </p:nvSpPr>
        <p:spPr>
          <a:xfrm>
            <a:off x="186589" y="6109127"/>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285F4034-B3D0-9752-453D-26B90BE26F69}"/>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E0C94672-FD79-53CE-AFD7-D3011A54C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155847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Now we have a multiple-choice question: In which of the following items could gluten potentially be found?</a:t>
            </a:r>
          </a:p>
          <a:p>
            <a:endParaRPr lang="en-US" dirty="0"/>
          </a:p>
          <a:p>
            <a:r>
              <a:rPr lang="en-US" dirty="0"/>
              <a:t>Read the options aloud.</a:t>
            </a:r>
          </a:p>
          <a:p>
            <a:endParaRPr lang="en-US" dirty="0"/>
          </a:p>
          <a:p>
            <a:r>
              <a:rPr lang="en-US" b="1" i="1" dirty="0"/>
              <a:t>Please hold up the number of fingers that correlate with your answer choice. So, if you think 3 is the correct answer, hold up three fingers.</a:t>
            </a:r>
          </a:p>
          <a:p>
            <a:endParaRPr lang="en-US" dirty="0"/>
          </a:p>
          <a:p>
            <a:r>
              <a:rPr lang="en-US" dirty="0"/>
              <a:t>Allow a few seconds for learners to show their answers, but don’t reveal the correct answer yet.</a:t>
            </a:r>
          </a:p>
          <a:p>
            <a:endParaRPr lang="en-US" dirty="0"/>
          </a:p>
          <a:p>
            <a:r>
              <a:rPr lang="en-US" b="1" i="1" dirty="0"/>
              <a:t>Now, turn to a partner next to you, and take turns sharing why you answered how you did.</a:t>
            </a:r>
          </a:p>
          <a:p>
            <a:endParaRPr lang="en-US" dirty="0"/>
          </a:p>
          <a:p>
            <a:r>
              <a:rPr lang="en-US" dirty="0"/>
              <a:t>Allow about 30 seconds for partners to share with each other.</a:t>
            </a:r>
          </a:p>
        </p:txBody>
      </p:sp>
      <p:sp>
        <p:nvSpPr>
          <p:cNvPr id="4" name="Slide Number Placeholder 3"/>
          <p:cNvSpPr>
            <a:spLocks noGrp="1"/>
          </p:cNvSpPr>
          <p:nvPr>
            <p:ph type="sldNum" sz="quarter" idx="5"/>
          </p:nvPr>
        </p:nvSpPr>
        <p:spPr/>
        <p:txBody>
          <a:bodyPr/>
          <a:lstStyle/>
          <a:p>
            <a:fld id="{FFF2BE9D-1A5F-4044-812F-061EEE8D0837}" type="slidenum">
              <a:rPr lang="en-US" smtClean="0"/>
              <a:t>18</a:t>
            </a:fld>
            <a:endParaRPr lang="en-US"/>
          </a:p>
        </p:txBody>
      </p:sp>
      <p:sp>
        <p:nvSpPr>
          <p:cNvPr id="5" name="Right Arrow 4">
            <a:extLst>
              <a:ext uri="{FF2B5EF4-FFF2-40B4-BE49-F238E27FC236}">
                <a16:creationId xmlns:a16="http://schemas.microsoft.com/office/drawing/2014/main" id="{0AF49A53-7DC2-8346-8AC9-5B2047681436}"/>
              </a:ext>
            </a:extLst>
          </p:cNvPr>
          <p:cNvSpPr/>
          <p:nvPr/>
        </p:nvSpPr>
        <p:spPr>
          <a:xfrm>
            <a:off x="186590" y="4865687"/>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3ACC5C6D-8242-5F21-4683-85DE8666EEF7}"/>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5B3376B5-3C3B-DF16-77DB-FEE41D05E0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1" name="Right Arrow 10">
            <a:extLst>
              <a:ext uri="{FF2B5EF4-FFF2-40B4-BE49-F238E27FC236}">
                <a16:creationId xmlns:a16="http://schemas.microsoft.com/office/drawing/2014/main" id="{1212EE84-2D95-7034-725D-B47FFB9E13AE}"/>
              </a:ext>
            </a:extLst>
          </p:cNvPr>
          <p:cNvSpPr/>
          <p:nvPr/>
        </p:nvSpPr>
        <p:spPr>
          <a:xfrm>
            <a:off x="180474" y="5928236"/>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Callout 11">
            <a:extLst>
              <a:ext uri="{FF2B5EF4-FFF2-40B4-BE49-F238E27FC236}">
                <a16:creationId xmlns:a16="http://schemas.microsoft.com/office/drawing/2014/main" id="{73A29627-D697-9FB1-F4F7-7D187072CA25}"/>
              </a:ext>
            </a:extLst>
          </p:cNvPr>
          <p:cNvSpPr/>
          <p:nvPr/>
        </p:nvSpPr>
        <p:spPr>
          <a:xfrm>
            <a:off x="180474" y="5319151"/>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3" name="Right Arrow 12">
            <a:extLst>
              <a:ext uri="{FF2B5EF4-FFF2-40B4-BE49-F238E27FC236}">
                <a16:creationId xmlns:a16="http://schemas.microsoft.com/office/drawing/2014/main" id="{46A72F7F-0D58-BA77-2B8E-B6F7BD9268B4}"/>
              </a:ext>
            </a:extLst>
          </p:cNvPr>
          <p:cNvSpPr/>
          <p:nvPr/>
        </p:nvSpPr>
        <p:spPr>
          <a:xfrm>
            <a:off x="187937" y="7208460"/>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Callout 13">
            <a:extLst>
              <a:ext uri="{FF2B5EF4-FFF2-40B4-BE49-F238E27FC236}">
                <a16:creationId xmlns:a16="http://schemas.microsoft.com/office/drawing/2014/main" id="{9F1A9163-3AC6-70A4-6D7C-4123F79D767F}"/>
              </a:ext>
            </a:extLst>
          </p:cNvPr>
          <p:cNvSpPr/>
          <p:nvPr/>
        </p:nvSpPr>
        <p:spPr>
          <a:xfrm>
            <a:off x="187937" y="6599375"/>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252249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3 mins.</a:t>
            </a:r>
          </a:p>
          <a:p>
            <a:endParaRPr lang="en-US" dirty="0"/>
          </a:p>
          <a:p>
            <a:r>
              <a:rPr lang="en-US" b="1" i="1" dirty="0"/>
              <a:t>The answer is number six, all of the above!</a:t>
            </a:r>
          </a:p>
          <a:p>
            <a:endParaRPr lang="en-US" dirty="0"/>
          </a:p>
          <a:p>
            <a:r>
              <a:rPr lang="en-US" dirty="0"/>
              <a:t>Click forward to reveal each of the first three pictures one at a time. Stop at each picture and ask if any volunteers can share why that item would contain gluten. If no one knows, share the answers with the group.</a:t>
            </a:r>
          </a:p>
          <a:p>
            <a:pPr marL="285750" indent="-285750">
              <a:buFont typeface="Arial" panose="020B0604020202020204" pitchFamily="34" charset="0"/>
              <a:buChar char="•"/>
            </a:pPr>
            <a:r>
              <a:rPr lang="en-US" dirty="0"/>
              <a:t>Pancakes = traditionally made with wheat flour</a:t>
            </a:r>
          </a:p>
          <a:p>
            <a:pPr marL="285750" indent="-285750">
              <a:buFont typeface="Arial" panose="020B0604020202020204" pitchFamily="34" charset="0"/>
              <a:buChar char="•"/>
            </a:pPr>
            <a:r>
              <a:rPr lang="en-US" dirty="0"/>
              <a:t>Play-Doh = made with wheat flour</a:t>
            </a:r>
          </a:p>
          <a:p>
            <a:pPr marL="285750" indent="-285750">
              <a:buFont typeface="Arial" panose="020B0604020202020204" pitchFamily="34" charset="0"/>
              <a:buChar char="•"/>
            </a:pPr>
            <a:r>
              <a:rPr lang="en-US" dirty="0"/>
              <a:t>Moisturizer = Gluten-containing ingredients, usually wheat, can be used in body products for their moisturizing, emulsifying, and stabilizing properties.</a:t>
            </a:r>
          </a:p>
          <a:p>
            <a:pPr marL="285750" indent="-285750">
              <a:buFont typeface="Arial" panose="020B0604020202020204" pitchFamily="34" charset="0"/>
              <a:buChar char="•"/>
            </a:pPr>
            <a:endParaRPr lang="en-US" dirty="0"/>
          </a:p>
          <a:p>
            <a:r>
              <a:rPr lang="en-US" dirty="0"/>
              <a:t>Click forward to reveal the pictures of the apples and tater tots.</a:t>
            </a:r>
          </a:p>
          <a:p>
            <a:endParaRPr lang="en-US" dirty="0"/>
          </a:p>
          <a:p>
            <a:r>
              <a:rPr lang="en-US" b="1" i="1" dirty="0"/>
              <a:t>The first three items make sense, but what about these two? Why would they contain gluten? Brainstorm ideas with your partner.</a:t>
            </a:r>
          </a:p>
          <a:p>
            <a:endParaRPr lang="en-US" dirty="0"/>
          </a:p>
          <a:p>
            <a:r>
              <a:rPr lang="en-US" dirty="0"/>
              <a:t>Give partners about one minute to discuss.</a:t>
            </a:r>
          </a:p>
          <a:p>
            <a:endParaRPr lang="en-US" dirty="0"/>
          </a:p>
          <a:p>
            <a:r>
              <a:rPr lang="en-US" dirty="0"/>
              <a:t>Bring the group back together and ask for a few volunteers to share their ideas with the group.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19</a:t>
            </a:fld>
            <a:endParaRPr lang="en-US"/>
          </a:p>
        </p:txBody>
      </p:sp>
      <p:sp>
        <p:nvSpPr>
          <p:cNvPr id="5" name="Right Arrow 4">
            <a:extLst>
              <a:ext uri="{FF2B5EF4-FFF2-40B4-BE49-F238E27FC236}">
                <a16:creationId xmlns:a16="http://schemas.microsoft.com/office/drawing/2014/main" id="{57A02BAE-673E-FF2C-F7C9-2EB0C1FE920A}"/>
              </a:ext>
            </a:extLst>
          </p:cNvPr>
          <p:cNvSpPr/>
          <p:nvPr/>
        </p:nvSpPr>
        <p:spPr>
          <a:xfrm>
            <a:off x="186590" y="466080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C1A1E2C0-07FC-CA32-9C61-8D5EDA64530C}"/>
              </a:ext>
            </a:extLst>
          </p:cNvPr>
          <p:cNvSpPr/>
          <p:nvPr/>
        </p:nvSpPr>
        <p:spPr>
          <a:xfrm>
            <a:off x="186590" y="4232538"/>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74DF2218-4581-1EBE-5707-8CA546FD7F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Right Arrow 9">
            <a:extLst>
              <a:ext uri="{FF2B5EF4-FFF2-40B4-BE49-F238E27FC236}">
                <a16:creationId xmlns:a16="http://schemas.microsoft.com/office/drawing/2014/main" id="{0F2F9E3E-7F38-091C-6179-824CD4FCD416}"/>
              </a:ext>
            </a:extLst>
          </p:cNvPr>
          <p:cNvSpPr/>
          <p:nvPr/>
        </p:nvSpPr>
        <p:spPr>
          <a:xfrm>
            <a:off x="186590" y="7627182"/>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a:extLst>
              <a:ext uri="{FF2B5EF4-FFF2-40B4-BE49-F238E27FC236}">
                <a16:creationId xmlns:a16="http://schemas.microsoft.com/office/drawing/2014/main" id="{7F3AEF65-8A40-A6B2-4DF8-AF1FADAD3D10}"/>
              </a:ext>
            </a:extLst>
          </p:cNvPr>
          <p:cNvSpPr/>
          <p:nvPr/>
        </p:nvSpPr>
        <p:spPr>
          <a:xfrm>
            <a:off x="186590" y="7018440"/>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196452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F19B4-C702-6C35-F697-F0BE491CBBD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2B5DDC5-819A-AC92-4B9E-FD76C3C64C61}"/>
              </a:ext>
            </a:extLst>
          </p:cNvPr>
          <p:cNvSpPr>
            <a:spLocks noGrp="1"/>
          </p:cNvSpPr>
          <p:nvPr>
            <p:ph type="body" idx="1"/>
          </p:nvPr>
        </p:nvSpPr>
        <p:spPr>
          <a:xfrm>
            <a:off x="685800" y="565485"/>
            <a:ext cx="5486400" cy="7999412"/>
          </a:xfrm>
        </p:spPr>
        <p:txBody>
          <a:bodyPr/>
          <a:lstStyle/>
          <a:p>
            <a:r>
              <a:rPr lang="en-US" b="1" dirty="0"/>
              <a:t>First, some assurances:</a:t>
            </a:r>
          </a:p>
          <a:p>
            <a:endParaRPr lang="en-US" dirty="0"/>
          </a:p>
          <a:p>
            <a:r>
              <a:rPr lang="en-US" dirty="0"/>
              <a:t>If you are not familiar with celiac disease, have no fear! The facilitator notes have been designed with the non-expert in mind: After all, very few people </a:t>
            </a:r>
            <a:r>
              <a:rPr lang="en-US" i="1" dirty="0"/>
              <a:t>are</a:t>
            </a:r>
            <a:r>
              <a:rPr lang="en-US" dirty="0"/>
              <a:t> experts on celiac disease. Celiac disease has many nuances, and even caregivers of and people with celiac disease continue to learn as they go.</a:t>
            </a:r>
          </a:p>
          <a:p>
            <a:endParaRPr lang="en-US" dirty="0"/>
          </a:p>
          <a:p>
            <a:r>
              <a:rPr lang="en-US" dirty="0"/>
              <a:t>If you are new to facilitating professional development, rest assured that the notes have been designed with you in mind as well. By using icons, text features, and clear instructions, the notes seamlessly guide you through each step.</a:t>
            </a:r>
          </a:p>
          <a:p>
            <a:endParaRPr lang="en-US" dirty="0"/>
          </a:p>
          <a:p>
            <a:r>
              <a:rPr lang="en-US" dirty="0"/>
              <a:t>As a bonus, the learners will be doing most of the work; consequently, they will learn more, and you will have moments to breathe.</a:t>
            </a:r>
          </a:p>
          <a:p>
            <a:endParaRPr lang="en-US" dirty="0"/>
          </a:p>
          <a:p>
            <a:r>
              <a:rPr lang="en-US" dirty="0"/>
              <a:t>For the best possible results, here are steps for you to take in preparation for the training:</a:t>
            </a:r>
          </a:p>
          <a:p>
            <a:endParaRPr lang="en-US" dirty="0"/>
          </a:p>
          <a:p>
            <a:r>
              <a:rPr lang="en-US" b="1" dirty="0"/>
              <a:t>Step 1: Print the facilitator notes (preferably in color). </a:t>
            </a:r>
          </a:p>
          <a:p>
            <a:endParaRPr lang="en-US" dirty="0"/>
          </a:p>
          <a:p>
            <a:r>
              <a:rPr lang="en-US" dirty="0"/>
              <a:t>Rather than reading the notes in Presenter View on the computer screen, it is advised that you have the notes printed in order to a) have the icons visible for quick reference, and b) free yourself from the computer, move around the room, and engage with learners.</a:t>
            </a:r>
          </a:p>
          <a:p>
            <a:endParaRPr lang="en-US" dirty="0"/>
          </a:p>
          <a:p>
            <a:r>
              <a:rPr lang="en-US" b="1" dirty="0"/>
              <a:t>Step 2: Print and copy the learner packets.</a:t>
            </a:r>
          </a:p>
          <a:p>
            <a:endParaRPr lang="en-US" dirty="0"/>
          </a:p>
          <a:p>
            <a:r>
              <a:rPr lang="en-US" dirty="0"/>
              <a:t>Print one copy of the learner packet for each learner (document titled “Celiac Disease for Schools Learner Activities Packet”).</a:t>
            </a:r>
          </a:p>
          <a:p>
            <a:endParaRPr lang="en-US" dirty="0">
              <a:highlight>
                <a:srgbClr val="FFFF00"/>
              </a:highlight>
            </a:endParaRPr>
          </a:p>
          <a:p>
            <a:r>
              <a:rPr lang="en-US" dirty="0"/>
              <a:t>It is recommended that learners fill out the supplemental materials on paper, rather than electronically, in order to avoid distractions that frequently come with open computers at meetings. Of course, exceptions can be made for those with manual dexterity challenges.</a:t>
            </a:r>
          </a:p>
          <a:p>
            <a:endParaRPr lang="en-US" dirty="0"/>
          </a:p>
          <a:p>
            <a:r>
              <a:rPr lang="en-US" dirty="0"/>
              <a:t>If learners would like an electronic version of the materials, you can send it to them following the training.</a:t>
            </a:r>
          </a:p>
          <a:p>
            <a:endParaRPr lang="en-US" dirty="0"/>
          </a:p>
          <a:p>
            <a:endParaRPr lang="en-US" dirty="0"/>
          </a:p>
        </p:txBody>
      </p:sp>
      <p:sp>
        <p:nvSpPr>
          <p:cNvPr id="4" name="Slide Number Placeholder 3">
            <a:extLst>
              <a:ext uri="{FF2B5EF4-FFF2-40B4-BE49-F238E27FC236}">
                <a16:creationId xmlns:a16="http://schemas.microsoft.com/office/drawing/2014/main" id="{79176063-CF95-A87D-9027-C94EC9D9FF29}"/>
              </a:ext>
            </a:extLst>
          </p:cNvPr>
          <p:cNvSpPr>
            <a:spLocks noGrp="1"/>
          </p:cNvSpPr>
          <p:nvPr>
            <p:ph type="sldNum" sz="quarter" idx="5"/>
          </p:nvPr>
        </p:nvSpPr>
        <p:spPr/>
        <p:txBody>
          <a:bodyPr/>
          <a:lstStyle/>
          <a:p>
            <a:fld id="{FFF2BE9D-1A5F-4044-812F-061EEE8D0837}" type="slidenum">
              <a:rPr lang="en-US" smtClean="0"/>
              <a:t>2</a:t>
            </a:fld>
            <a:endParaRPr lang="en-US"/>
          </a:p>
        </p:txBody>
      </p:sp>
    </p:spTree>
    <p:extLst>
      <p:ext uri="{BB962C8B-B14F-4D97-AF65-F5344CB8AC3E}">
        <p14:creationId xmlns:p14="http://schemas.microsoft.com/office/powerpoint/2010/main" val="2684790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Something called cross-contact is the culprit here. Cross-contact is when a food allergen is inadvertently transferred from one food to another.</a:t>
            </a:r>
          </a:p>
          <a:p>
            <a:endParaRPr lang="en-US" b="1" i="1" dirty="0"/>
          </a:p>
          <a:p>
            <a:r>
              <a:rPr lang="en-US" b="1" i="1" dirty="0"/>
              <a:t>This is similar to cross-contamination with raw meat. We all know not to put anything on a cutting board that we just used to cut raw chicken. Even though they are invisible, dangerous bacteria can still be lurking.</a:t>
            </a:r>
          </a:p>
          <a:p>
            <a:endParaRPr lang="en-US" b="1" i="1" dirty="0"/>
          </a:p>
          <a:p>
            <a:r>
              <a:rPr lang="en-US" b="1" i="1" dirty="0"/>
              <a:t>This goes for gluten, too. It can be left behind on plastic and wooden cutting boards, on knives, and on cooking utensils if they are not washed thoroughly. If a parent cuts a sandwich on a cutting board and then cuts apples on the same surface as a healthy snack for the class, these apple slices could make the student with celiac disease sick because of cross-contact. </a:t>
            </a:r>
          </a:p>
          <a:p>
            <a:endParaRPr lang="en-US" b="1" i="1" dirty="0"/>
          </a:p>
          <a:p>
            <a:r>
              <a:rPr lang="en-US" b="1" i="1" dirty="0"/>
              <a:t>The same goes for anything fried or cooked in the same oil. For example, if someone fries chicken tenders in oil and then puts tater tots into the same oil, the tater tots are no longer gluten-free. </a:t>
            </a:r>
          </a:p>
          <a:p>
            <a:endParaRPr lang="en-US" b="1" i="1" dirty="0"/>
          </a:p>
          <a:p>
            <a:r>
              <a:rPr lang="en-US" b="1" i="1" dirty="0"/>
              <a:t>Heat doesn’t “kill” gluten. It’s not a virus or bacteria or a living, it’s a part of food.</a:t>
            </a:r>
          </a:p>
        </p:txBody>
      </p:sp>
      <p:sp>
        <p:nvSpPr>
          <p:cNvPr id="4" name="Slide Number Placeholder 3"/>
          <p:cNvSpPr>
            <a:spLocks noGrp="1"/>
          </p:cNvSpPr>
          <p:nvPr>
            <p:ph type="sldNum" sz="quarter" idx="5"/>
          </p:nvPr>
        </p:nvSpPr>
        <p:spPr/>
        <p:txBody>
          <a:bodyPr/>
          <a:lstStyle/>
          <a:p>
            <a:fld id="{FFF2BE9D-1A5F-4044-812F-061EEE8D0837}" type="slidenum">
              <a:rPr lang="en-US" smtClean="0"/>
              <a:t>20</a:t>
            </a:fld>
            <a:endParaRPr lang="en-US"/>
          </a:p>
        </p:txBody>
      </p:sp>
      <p:sp>
        <p:nvSpPr>
          <p:cNvPr id="7" name="Oval Callout 6">
            <a:extLst>
              <a:ext uri="{FF2B5EF4-FFF2-40B4-BE49-F238E27FC236}">
                <a16:creationId xmlns:a16="http://schemas.microsoft.com/office/drawing/2014/main" id="{49E99274-8F9E-E41E-DCF9-9B44A50D5D94}"/>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F5837348-D721-7C39-3239-A670D0B5F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286509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2 mins.</a:t>
            </a:r>
          </a:p>
          <a:p>
            <a:endParaRPr lang="en-US" dirty="0"/>
          </a:p>
          <a:p>
            <a:r>
              <a:rPr lang="en-US" b="1" i="1" dirty="0"/>
              <a:t>Take a second to look at this picture. How could cross-contact be an issue here?</a:t>
            </a:r>
          </a:p>
          <a:p>
            <a:endParaRPr lang="en-US" b="1" i="1" dirty="0"/>
          </a:p>
          <a:p>
            <a:r>
              <a:rPr lang="en-US" b="1" i="1" dirty="0"/>
              <a:t>Briefly jot your ideas under #1 on </a:t>
            </a:r>
            <a:r>
              <a:rPr lang="en-US" b="1" i="1" dirty="0">
                <a:solidFill>
                  <a:srgbClr val="54A020"/>
                </a:solidFill>
              </a:rPr>
              <a:t>page 2 </a:t>
            </a:r>
            <a:r>
              <a:rPr lang="en-US" b="1" i="1" dirty="0"/>
              <a:t>in your packet.</a:t>
            </a:r>
          </a:p>
          <a:p>
            <a:endParaRPr lang="en-US" dirty="0"/>
          </a:p>
          <a:p>
            <a:r>
              <a:rPr lang="en-US" dirty="0"/>
              <a:t>Allow about 30 seconds for learners to individually write down their ideas.</a:t>
            </a:r>
          </a:p>
          <a:p>
            <a:endParaRPr lang="en-US" dirty="0"/>
          </a:p>
          <a:p>
            <a:r>
              <a:rPr lang="en-US" b="1" i="1" dirty="0"/>
              <a:t>Now, take a minute to share your ideas with your partner.</a:t>
            </a:r>
          </a:p>
          <a:p>
            <a:endParaRPr lang="en-US" dirty="0"/>
          </a:p>
          <a:p>
            <a:r>
              <a:rPr lang="en-US" dirty="0"/>
              <a:t>Give partners one minute to discuss.</a:t>
            </a:r>
          </a:p>
        </p:txBody>
      </p:sp>
      <p:sp>
        <p:nvSpPr>
          <p:cNvPr id="4" name="Slide Number Placeholder 3"/>
          <p:cNvSpPr>
            <a:spLocks noGrp="1"/>
          </p:cNvSpPr>
          <p:nvPr>
            <p:ph type="sldNum" sz="quarter" idx="5"/>
          </p:nvPr>
        </p:nvSpPr>
        <p:spPr/>
        <p:txBody>
          <a:bodyPr/>
          <a:lstStyle/>
          <a:p>
            <a:fld id="{FFF2BE9D-1A5F-4044-812F-061EEE8D0837}" type="slidenum">
              <a:rPr lang="en-US" smtClean="0"/>
              <a:t>21</a:t>
            </a:fld>
            <a:endParaRPr lang="en-US"/>
          </a:p>
        </p:txBody>
      </p:sp>
      <p:sp>
        <p:nvSpPr>
          <p:cNvPr id="5" name="Right Arrow 4">
            <a:extLst>
              <a:ext uri="{FF2B5EF4-FFF2-40B4-BE49-F238E27FC236}">
                <a16:creationId xmlns:a16="http://schemas.microsoft.com/office/drawing/2014/main" id="{093D4CFB-CBF4-36CF-6369-47CE34B375F2}"/>
              </a:ext>
            </a:extLst>
          </p:cNvPr>
          <p:cNvSpPr/>
          <p:nvPr/>
        </p:nvSpPr>
        <p:spPr>
          <a:xfrm>
            <a:off x="186590" y="5310857"/>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BA761102-4D98-E86B-2EE6-F81B46001582}"/>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05A689DD-DADD-7C79-C151-1ABCA76DEB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Right Arrow 9">
            <a:extLst>
              <a:ext uri="{FF2B5EF4-FFF2-40B4-BE49-F238E27FC236}">
                <a16:creationId xmlns:a16="http://schemas.microsoft.com/office/drawing/2014/main" id="{19F6DA38-36B1-F756-DBD5-B35E0281B4E4}"/>
              </a:ext>
            </a:extLst>
          </p:cNvPr>
          <p:cNvSpPr/>
          <p:nvPr/>
        </p:nvSpPr>
        <p:spPr>
          <a:xfrm>
            <a:off x="186590" y="6353589"/>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a:extLst>
              <a:ext uri="{FF2B5EF4-FFF2-40B4-BE49-F238E27FC236}">
                <a16:creationId xmlns:a16="http://schemas.microsoft.com/office/drawing/2014/main" id="{5E5C73F5-1FD5-D176-133A-1DF97AF83DD1}"/>
              </a:ext>
            </a:extLst>
          </p:cNvPr>
          <p:cNvSpPr/>
          <p:nvPr/>
        </p:nvSpPr>
        <p:spPr>
          <a:xfrm>
            <a:off x="186590" y="5949044"/>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74317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dirty="0"/>
          </a:p>
          <a:p>
            <a:r>
              <a:rPr lang="en-US" b="1" i="1" dirty="0"/>
              <a:t>In any environment, anyone who has gluten protein on their hands has the potential to leave traces of it on surfaces. The student with celiac disease then picks it up when touching that surface. If their fingers go into their nose or mouth without having washed their hands first, they could have a reaction.</a:t>
            </a:r>
          </a:p>
          <a:p>
            <a:endParaRPr lang="en-US" b="1" i="1" dirty="0"/>
          </a:p>
          <a:p>
            <a:r>
              <a:rPr lang="en-US" dirty="0"/>
              <a:t>Click to reveal the arrow going from the pretzel to the mouth.</a:t>
            </a:r>
          </a:p>
          <a:p>
            <a:endParaRPr lang="en-US" b="1" i="1" dirty="0"/>
          </a:p>
          <a:p>
            <a:r>
              <a:rPr lang="en-US" b="1" i="1" dirty="0"/>
              <a:t>This is a roundabout-yet-real way that people with celiac can ingest gluten.</a:t>
            </a:r>
          </a:p>
        </p:txBody>
      </p:sp>
      <p:sp>
        <p:nvSpPr>
          <p:cNvPr id="4" name="Slide Number Placeholder 3"/>
          <p:cNvSpPr>
            <a:spLocks noGrp="1"/>
          </p:cNvSpPr>
          <p:nvPr>
            <p:ph type="sldNum" sz="quarter" idx="5"/>
          </p:nvPr>
        </p:nvSpPr>
        <p:spPr/>
        <p:txBody>
          <a:bodyPr/>
          <a:lstStyle/>
          <a:p>
            <a:fld id="{FFF2BE9D-1A5F-4044-812F-061EEE8D0837}" type="slidenum">
              <a:rPr lang="en-US" smtClean="0"/>
              <a:t>22</a:t>
            </a:fld>
            <a:endParaRPr lang="en-US"/>
          </a:p>
        </p:txBody>
      </p:sp>
      <p:sp>
        <p:nvSpPr>
          <p:cNvPr id="7" name="Oval Callout 6">
            <a:extLst>
              <a:ext uri="{FF2B5EF4-FFF2-40B4-BE49-F238E27FC236}">
                <a16:creationId xmlns:a16="http://schemas.microsoft.com/office/drawing/2014/main" id="{2588A8F7-B69E-9727-621E-4A782C537158}"/>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B3A9ECEE-052B-489D-8A52-FD76380957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Right Arrow 9">
            <a:extLst>
              <a:ext uri="{FF2B5EF4-FFF2-40B4-BE49-F238E27FC236}">
                <a16:creationId xmlns:a16="http://schemas.microsoft.com/office/drawing/2014/main" id="{036FD673-70D0-2221-876E-C8B71CB44317}"/>
              </a:ext>
            </a:extLst>
          </p:cNvPr>
          <p:cNvSpPr/>
          <p:nvPr/>
        </p:nvSpPr>
        <p:spPr>
          <a:xfrm>
            <a:off x="184406" y="548731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a:extLst>
              <a:ext uri="{FF2B5EF4-FFF2-40B4-BE49-F238E27FC236}">
                <a16:creationId xmlns:a16="http://schemas.microsoft.com/office/drawing/2014/main" id="{429B4F00-9740-007A-4DD2-5B0DE0092530}"/>
              </a:ext>
            </a:extLst>
          </p:cNvPr>
          <p:cNvSpPr/>
          <p:nvPr/>
        </p:nvSpPr>
        <p:spPr>
          <a:xfrm>
            <a:off x="184405" y="5989291"/>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491056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4 mins.</a:t>
            </a:r>
          </a:p>
          <a:p>
            <a:endParaRPr lang="en-US" dirty="0"/>
          </a:p>
          <a:p>
            <a:r>
              <a:rPr lang="en-US" b="1" i="1" dirty="0"/>
              <a:t>Knowing that the potential for cross-contact exists throughout the school, what can we do to keep our students with celiac safe?</a:t>
            </a:r>
          </a:p>
          <a:p>
            <a:endParaRPr lang="en-US" b="1" i="1" dirty="0"/>
          </a:p>
          <a:p>
            <a:r>
              <a:rPr lang="en-US" b="1" i="1" dirty="0"/>
              <a:t>Take a couple minutes to brainstorm ideas with your partner. In your packets under #2 on </a:t>
            </a:r>
            <a:r>
              <a:rPr lang="en-US" b="1" i="1" dirty="0">
                <a:solidFill>
                  <a:srgbClr val="54A020"/>
                </a:solidFill>
              </a:rPr>
              <a:t>page 2</a:t>
            </a:r>
            <a:r>
              <a:rPr lang="en-US" b="1" i="1" dirty="0"/>
              <a:t>, write at least three potential strategies to reduce the chances of a gluten exposure due to cross-contact. These can be strategies you will use personally or strategies the school can use on a larger scale.</a:t>
            </a:r>
          </a:p>
          <a:p>
            <a:endParaRPr lang="en-US" dirty="0"/>
          </a:p>
          <a:p>
            <a:r>
              <a:rPr lang="en-US" dirty="0"/>
              <a:t>Give partners two minutes to brainstorm and write their ideas.</a:t>
            </a:r>
          </a:p>
          <a:p>
            <a:endParaRPr lang="en-US" dirty="0"/>
          </a:p>
          <a:p>
            <a:r>
              <a:rPr lang="en-US" dirty="0"/>
              <a:t>Take one or two minutes to have volunteers share their ideas with the whole group.</a:t>
            </a:r>
          </a:p>
          <a:p>
            <a:endParaRPr lang="en-US" dirty="0"/>
          </a:p>
          <a:p>
            <a:r>
              <a:rPr lang="en-US" dirty="0"/>
              <a:t>If any learners share ideas that involve isolating the student with celiac to their own seat in the cafeteria or classroom, encourage them to think of alternate options that keep the student included with their peers. Their inclusion is just as important as their safety.</a:t>
            </a:r>
          </a:p>
        </p:txBody>
      </p:sp>
      <p:sp>
        <p:nvSpPr>
          <p:cNvPr id="4" name="Slide Number Placeholder 3"/>
          <p:cNvSpPr>
            <a:spLocks noGrp="1"/>
          </p:cNvSpPr>
          <p:nvPr>
            <p:ph type="sldNum" sz="quarter" idx="5"/>
          </p:nvPr>
        </p:nvSpPr>
        <p:spPr/>
        <p:txBody>
          <a:bodyPr/>
          <a:lstStyle/>
          <a:p>
            <a:fld id="{FFF2BE9D-1A5F-4044-812F-061EEE8D0837}" type="slidenum">
              <a:rPr lang="en-US" smtClean="0"/>
              <a:t>23</a:t>
            </a:fld>
            <a:endParaRPr lang="en-US"/>
          </a:p>
        </p:txBody>
      </p:sp>
      <p:sp>
        <p:nvSpPr>
          <p:cNvPr id="5" name="Right Arrow 4">
            <a:extLst>
              <a:ext uri="{FF2B5EF4-FFF2-40B4-BE49-F238E27FC236}">
                <a16:creationId xmlns:a16="http://schemas.microsoft.com/office/drawing/2014/main" id="{DB164994-DFC2-E49C-0762-27642809EDEC}"/>
              </a:ext>
            </a:extLst>
          </p:cNvPr>
          <p:cNvSpPr/>
          <p:nvPr/>
        </p:nvSpPr>
        <p:spPr>
          <a:xfrm>
            <a:off x="186590" y="611431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0-Point Star 5">
            <a:extLst>
              <a:ext uri="{FF2B5EF4-FFF2-40B4-BE49-F238E27FC236}">
                <a16:creationId xmlns:a16="http://schemas.microsoft.com/office/drawing/2014/main" id="{F0D01293-457F-E5BA-4EB9-473E37A330F3}"/>
              </a:ext>
            </a:extLst>
          </p:cNvPr>
          <p:cNvSpPr/>
          <p:nvPr/>
        </p:nvSpPr>
        <p:spPr>
          <a:xfrm>
            <a:off x="186590" y="7222048"/>
            <a:ext cx="344347" cy="394179"/>
          </a:xfrm>
          <a:prstGeom prst="star10">
            <a:avLst>
              <a:gd name="adj" fmla="val 27778"/>
              <a:gd name="hf" fmla="val 1051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7072F5C9-39F9-A831-8331-2C5C1380B9E3}"/>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2696323C-28E4-62D3-3134-C6A86FE062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44872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2 mins.</a:t>
            </a:r>
          </a:p>
          <a:p>
            <a:endParaRPr lang="en-US" dirty="0"/>
          </a:p>
          <a:p>
            <a:r>
              <a:rPr lang="en-US" b="1" i="1" dirty="0"/>
              <a:t>I’m going to share some strategies that you may have already brainstormed and some that may be new. As we read through these, please add to your list on </a:t>
            </a:r>
            <a:r>
              <a:rPr lang="en-US" b="1" i="1" dirty="0">
                <a:solidFill>
                  <a:srgbClr val="54A020"/>
                </a:solidFill>
              </a:rPr>
              <a:t>page 2 </a:t>
            </a:r>
            <a:r>
              <a:rPr lang="en-US" b="1" i="1" dirty="0"/>
              <a:t>by noting the strategies that apply directly to you.</a:t>
            </a:r>
          </a:p>
          <a:p>
            <a:endParaRPr lang="en-US" dirty="0"/>
          </a:p>
          <a:p>
            <a:r>
              <a:rPr lang="en-US" dirty="0"/>
              <a:t>Click forward to reveal each strategy one at a time, reading each one aloud.</a:t>
            </a:r>
          </a:p>
          <a:p>
            <a:endParaRPr lang="en-US" dirty="0"/>
          </a:p>
          <a:p>
            <a:r>
              <a:rPr lang="en-US" dirty="0"/>
              <a:t>Note that when cleaning surfaces for the child with celiac disease, the rag and bucket with soap and water should be free of any gluten-containing food or materials. Sometimes this requires two wipe-downs: one to remove gluten crumbs, and one with a fresh rag to thoroughly clean.</a:t>
            </a:r>
          </a:p>
          <a:p>
            <a:endParaRPr lang="en-US" dirty="0"/>
          </a:p>
          <a:p>
            <a:r>
              <a:rPr lang="en-US" dirty="0"/>
              <a:t>Ask learners if they have any questions about how to apply these strategies in their daily routine.</a:t>
            </a:r>
          </a:p>
        </p:txBody>
      </p:sp>
      <p:sp>
        <p:nvSpPr>
          <p:cNvPr id="4" name="Slide Number Placeholder 3"/>
          <p:cNvSpPr>
            <a:spLocks noGrp="1"/>
          </p:cNvSpPr>
          <p:nvPr>
            <p:ph type="sldNum" sz="quarter" idx="5"/>
          </p:nvPr>
        </p:nvSpPr>
        <p:spPr/>
        <p:txBody>
          <a:bodyPr/>
          <a:lstStyle/>
          <a:p>
            <a:fld id="{FFF2BE9D-1A5F-4044-812F-061EEE8D0837}" type="slidenum">
              <a:rPr lang="en-US" smtClean="0"/>
              <a:t>24</a:t>
            </a:fld>
            <a:endParaRPr lang="en-US"/>
          </a:p>
        </p:txBody>
      </p:sp>
      <p:sp>
        <p:nvSpPr>
          <p:cNvPr id="5" name="Right Arrow 4">
            <a:extLst>
              <a:ext uri="{FF2B5EF4-FFF2-40B4-BE49-F238E27FC236}">
                <a16:creationId xmlns:a16="http://schemas.microsoft.com/office/drawing/2014/main" id="{C3245D55-3181-8AED-49D9-F1920E7988CC}"/>
              </a:ext>
            </a:extLst>
          </p:cNvPr>
          <p:cNvSpPr/>
          <p:nvPr/>
        </p:nvSpPr>
        <p:spPr>
          <a:xfrm>
            <a:off x="186590" y="527476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E9B4F868-0155-6762-45B2-F10C6DA433AD}"/>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BCC7F078-8FC4-32EE-E317-0AAABBDF8B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3131457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dirty="0"/>
          </a:p>
          <a:p>
            <a:r>
              <a:rPr lang="en-US" b="1" i="1" dirty="0"/>
              <a:t>What about hand sanitizer? Is this a viable option to eliminate gluten on hands?</a:t>
            </a:r>
          </a:p>
          <a:p>
            <a:endParaRPr lang="en-US" dirty="0"/>
          </a:p>
          <a:p>
            <a:r>
              <a:rPr lang="en-US" dirty="0"/>
              <a:t>Pause just long enough for learners to give it some thought.</a:t>
            </a:r>
          </a:p>
          <a:p>
            <a:endParaRPr lang="en-US" dirty="0"/>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25</a:t>
            </a:fld>
            <a:endParaRPr lang="en-US"/>
          </a:p>
        </p:txBody>
      </p:sp>
      <p:sp>
        <p:nvSpPr>
          <p:cNvPr id="5" name="Right Arrow 4">
            <a:extLst>
              <a:ext uri="{FF2B5EF4-FFF2-40B4-BE49-F238E27FC236}">
                <a16:creationId xmlns:a16="http://schemas.microsoft.com/office/drawing/2014/main" id="{0D67A9A3-B0CD-4C18-7190-DD163592B022}"/>
              </a:ext>
            </a:extLst>
          </p:cNvPr>
          <p:cNvSpPr/>
          <p:nvPr/>
        </p:nvSpPr>
        <p:spPr>
          <a:xfrm>
            <a:off x="186590" y="4865687"/>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4033806D-A192-442F-9619-B8719A03A771}"/>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4A362720-21DF-728C-A7A0-DB503013D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3190469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dirty="0"/>
          </a:p>
          <a:p>
            <a:r>
              <a:rPr lang="en-US" b="1" i="1" dirty="0"/>
              <a:t>No, it is not a viable option. While hand sanitizer does kill germs, it does not eliminate the gluten protein on hands. Gluten cannot be “killed” like bacteria. Soap and water is the best way to remove gluten from hands.</a:t>
            </a:r>
          </a:p>
        </p:txBody>
      </p:sp>
      <p:sp>
        <p:nvSpPr>
          <p:cNvPr id="4" name="Slide Number Placeholder 3"/>
          <p:cNvSpPr>
            <a:spLocks noGrp="1"/>
          </p:cNvSpPr>
          <p:nvPr>
            <p:ph type="sldNum" sz="quarter" idx="5"/>
          </p:nvPr>
        </p:nvSpPr>
        <p:spPr/>
        <p:txBody>
          <a:bodyPr/>
          <a:lstStyle/>
          <a:p>
            <a:fld id="{FFF2BE9D-1A5F-4044-812F-061EEE8D0837}" type="slidenum">
              <a:rPr lang="en-US" smtClean="0"/>
              <a:t>26</a:t>
            </a:fld>
            <a:endParaRPr lang="en-US"/>
          </a:p>
        </p:txBody>
      </p:sp>
      <p:sp>
        <p:nvSpPr>
          <p:cNvPr id="7" name="Oval Callout 6">
            <a:extLst>
              <a:ext uri="{FF2B5EF4-FFF2-40B4-BE49-F238E27FC236}">
                <a16:creationId xmlns:a16="http://schemas.microsoft.com/office/drawing/2014/main" id="{8E5C2F38-1363-A026-F6E3-5BF68BAB2A39}"/>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A810AB1C-A218-EF72-8FC2-0391D4E787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3094020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4 mins.</a:t>
            </a:r>
          </a:p>
          <a:p>
            <a:endParaRPr lang="en-US" dirty="0"/>
          </a:p>
          <a:p>
            <a:r>
              <a:rPr lang="en-US" b="1" i="1" dirty="0"/>
              <a:t>Where else can gluten be found in the school setting?</a:t>
            </a:r>
          </a:p>
          <a:p>
            <a:endParaRPr lang="en-US" dirty="0"/>
          </a:p>
          <a:p>
            <a:r>
              <a:rPr lang="en-US" dirty="0"/>
              <a:t>Reveal images one at a time, naming each image aloud.</a:t>
            </a:r>
          </a:p>
          <a:p>
            <a:endParaRPr lang="en-US" dirty="0"/>
          </a:p>
          <a:p>
            <a:r>
              <a:rPr lang="en-US" b="1" i="1" dirty="0"/>
              <a:t>Can you think of anywhere else gluten could potentially be found in our school? Think of materials students could get on their hands, on their face, in their mouths, or inhale.</a:t>
            </a:r>
          </a:p>
          <a:p>
            <a:endParaRPr lang="en-US" dirty="0"/>
          </a:p>
          <a:p>
            <a:r>
              <a:rPr lang="en-US" dirty="0"/>
              <a:t>Have volunteers share answers.</a:t>
            </a:r>
          </a:p>
          <a:p>
            <a:endParaRPr lang="en-US" dirty="0"/>
          </a:p>
          <a:p>
            <a:r>
              <a:rPr lang="en-US" dirty="0"/>
              <a:t>If volunteers share an answer you’re not sure about, point out that they successfully mastered the first step, which is wondering if something has gluten. Celiac disease patients and caregivers do this all the time. The next step is looking it up, or in the case of a student, checking with the parent (or student if they’re old enough to know).</a:t>
            </a:r>
          </a:p>
          <a:p>
            <a:endParaRPr lang="en-US" dirty="0"/>
          </a:p>
          <a:p>
            <a:r>
              <a:rPr lang="en-US" b="1" i="1" dirty="0"/>
              <a:t>Given the potential for gluten to be just about anywhere, how can we keep our students with celiac disease safe and included? Work with your partner to brainstorm a list of ideas on </a:t>
            </a:r>
            <a:r>
              <a:rPr lang="en-US" b="1" i="1" dirty="0">
                <a:solidFill>
                  <a:srgbClr val="54A020"/>
                </a:solidFill>
              </a:rPr>
              <a:t>page 3 </a:t>
            </a:r>
            <a:r>
              <a:rPr lang="en-US" b="1" i="1" dirty="0"/>
              <a:t>of your packet.</a:t>
            </a:r>
          </a:p>
        </p:txBody>
      </p:sp>
      <p:sp>
        <p:nvSpPr>
          <p:cNvPr id="4" name="Slide Number Placeholder 3"/>
          <p:cNvSpPr>
            <a:spLocks noGrp="1"/>
          </p:cNvSpPr>
          <p:nvPr>
            <p:ph type="sldNum" sz="quarter" idx="5"/>
          </p:nvPr>
        </p:nvSpPr>
        <p:spPr/>
        <p:txBody>
          <a:bodyPr/>
          <a:lstStyle/>
          <a:p>
            <a:fld id="{FFF2BE9D-1A5F-4044-812F-061EEE8D0837}" type="slidenum">
              <a:rPr lang="en-US" smtClean="0"/>
              <a:t>27</a:t>
            </a:fld>
            <a:endParaRPr lang="en-US"/>
          </a:p>
        </p:txBody>
      </p:sp>
      <p:sp>
        <p:nvSpPr>
          <p:cNvPr id="5" name="Right Arrow 4">
            <a:extLst>
              <a:ext uri="{FF2B5EF4-FFF2-40B4-BE49-F238E27FC236}">
                <a16:creationId xmlns:a16="http://schemas.microsoft.com/office/drawing/2014/main" id="{C0593B9C-FA9D-0A3E-18AF-F0A7EEF35B08}"/>
              </a:ext>
            </a:extLst>
          </p:cNvPr>
          <p:cNvSpPr/>
          <p:nvPr/>
        </p:nvSpPr>
        <p:spPr>
          <a:xfrm>
            <a:off x="186590" y="463708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0-Point Star 5">
            <a:extLst>
              <a:ext uri="{FF2B5EF4-FFF2-40B4-BE49-F238E27FC236}">
                <a16:creationId xmlns:a16="http://schemas.microsoft.com/office/drawing/2014/main" id="{985548C1-C630-378A-5FE4-EF33E19A7DC5}"/>
              </a:ext>
            </a:extLst>
          </p:cNvPr>
          <p:cNvSpPr/>
          <p:nvPr/>
        </p:nvSpPr>
        <p:spPr>
          <a:xfrm>
            <a:off x="186590" y="6407027"/>
            <a:ext cx="344347" cy="394179"/>
          </a:xfrm>
          <a:prstGeom prst="star10">
            <a:avLst>
              <a:gd name="adj" fmla="val 27778"/>
              <a:gd name="hf" fmla="val 1051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9DAB5CF3-C4C3-2E91-2BE1-26FD2EDC65C8}"/>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90A67607-4778-5A51-77F3-0409D0DA7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Right Arrow 9">
            <a:extLst>
              <a:ext uri="{FF2B5EF4-FFF2-40B4-BE49-F238E27FC236}">
                <a16:creationId xmlns:a16="http://schemas.microsoft.com/office/drawing/2014/main" id="{439C853D-B261-1D65-4CA3-7145C23C4E89}"/>
              </a:ext>
            </a:extLst>
          </p:cNvPr>
          <p:cNvSpPr/>
          <p:nvPr/>
        </p:nvSpPr>
        <p:spPr>
          <a:xfrm>
            <a:off x="186590" y="5932792"/>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a:extLst>
              <a:ext uri="{FF2B5EF4-FFF2-40B4-BE49-F238E27FC236}">
                <a16:creationId xmlns:a16="http://schemas.microsoft.com/office/drawing/2014/main" id="{8E161F88-2FE9-B18F-C266-BC5B99F55C3C}"/>
              </a:ext>
            </a:extLst>
          </p:cNvPr>
          <p:cNvSpPr/>
          <p:nvPr/>
        </p:nvSpPr>
        <p:spPr>
          <a:xfrm>
            <a:off x="186590" y="508307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2" name="Oval Callout 11">
            <a:extLst>
              <a:ext uri="{FF2B5EF4-FFF2-40B4-BE49-F238E27FC236}">
                <a16:creationId xmlns:a16="http://schemas.microsoft.com/office/drawing/2014/main" id="{DC4BFCCE-928C-F312-22C8-A237E023D7BA}"/>
              </a:ext>
            </a:extLst>
          </p:cNvPr>
          <p:cNvSpPr/>
          <p:nvPr/>
        </p:nvSpPr>
        <p:spPr>
          <a:xfrm>
            <a:off x="186590" y="7713979"/>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3529599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As I share strategies on the screen, please add them to your list on</a:t>
            </a:r>
            <a:r>
              <a:rPr lang="en-US" b="1" i="1" dirty="0">
                <a:solidFill>
                  <a:srgbClr val="54A020"/>
                </a:solidFill>
              </a:rPr>
              <a:t> page 3 </a:t>
            </a:r>
            <a:r>
              <a:rPr lang="en-US" b="1" i="1" dirty="0"/>
              <a:t>if you don’t already have them. Add a star to the strategies that are directly applicable to you in your position.</a:t>
            </a:r>
          </a:p>
          <a:p>
            <a:endParaRPr lang="en-US" dirty="0"/>
          </a:p>
          <a:p>
            <a:r>
              <a:rPr lang="en-US" dirty="0"/>
              <a:t>Click to reveal the first strategy.</a:t>
            </a:r>
          </a:p>
          <a:p>
            <a:endParaRPr lang="en-US" dirty="0"/>
          </a:p>
          <a:p>
            <a:r>
              <a:rPr lang="en-US" b="1" i="1" dirty="0"/>
              <a:t>The best possible strategy is to purchase gluten-free materials for everybody. When it is possible within the scope of budget and time, this is the best way to keep students with celiac disease safe while also ensuring that they are fully included.</a:t>
            </a:r>
          </a:p>
          <a:p>
            <a:endParaRPr lang="en-US" b="1" i="1" dirty="0"/>
          </a:p>
          <a:p>
            <a:r>
              <a:rPr lang="en-US" b="1" i="1" dirty="0"/>
              <a:t>Remember that even though gluten cannot be absorbed through the skin, it can be ingested if it is on the hands or under the nails, then the student eats something or puts their hands in their nose or mouth.</a:t>
            </a:r>
          </a:p>
        </p:txBody>
      </p:sp>
      <p:sp>
        <p:nvSpPr>
          <p:cNvPr id="4" name="Slide Number Placeholder 3"/>
          <p:cNvSpPr>
            <a:spLocks noGrp="1"/>
          </p:cNvSpPr>
          <p:nvPr>
            <p:ph type="sldNum" sz="quarter" idx="5"/>
          </p:nvPr>
        </p:nvSpPr>
        <p:spPr/>
        <p:txBody>
          <a:bodyPr/>
          <a:lstStyle/>
          <a:p>
            <a:fld id="{FFF2BE9D-1A5F-4044-812F-061EEE8D0837}" type="slidenum">
              <a:rPr lang="en-US" smtClean="0"/>
              <a:t>28</a:t>
            </a:fld>
            <a:endParaRPr lang="en-US"/>
          </a:p>
        </p:txBody>
      </p:sp>
      <p:sp>
        <p:nvSpPr>
          <p:cNvPr id="5" name="Right Arrow 4">
            <a:extLst>
              <a:ext uri="{FF2B5EF4-FFF2-40B4-BE49-F238E27FC236}">
                <a16:creationId xmlns:a16="http://schemas.microsoft.com/office/drawing/2014/main" id="{A9E42536-55DD-FE97-6AD7-8618DB76F0D2}"/>
              </a:ext>
            </a:extLst>
          </p:cNvPr>
          <p:cNvSpPr/>
          <p:nvPr/>
        </p:nvSpPr>
        <p:spPr>
          <a:xfrm>
            <a:off x="186590" y="5058194"/>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8218536D-F90A-D7CD-FBEA-2C4ABC1215BD}"/>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3CED8E92-66B5-8BF8-6F85-F429CEAA06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Oval Callout 9">
            <a:extLst>
              <a:ext uri="{FF2B5EF4-FFF2-40B4-BE49-F238E27FC236}">
                <a16:creationId xmlns:a16="http://schemas.microsoft.com/office/drawing/2014/main" id="{D0BCE055-6B4D-9E3A-0430-F8899FC7A4C5}"/>
              </a:ext>
            </a:extLst>
          </p:cNvPr>
          <p:cNvSpPr/>
          <p:nvPr/>
        </p:nvSpPr>
        <p:spPr>
          <a:xfrm>
            <a:off x="186589" y="5539970"/>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3465652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2 mins.</a:t>
            </a:r>
          </a:p>
          <a:p>
            <a:endParaRPr lang="en-US" dirty="0"/>
          </a:p>
          <a:p>
            <a:r>
              <a:rPr lang="en-US" dirty="0"/>
              <a:t>Click forward to reveal and read each strategy one at a time.</a:t>
            </a:r>
          </a:p>
          <a:p>
            <a:endParaRPr lang="en-US" dirty="0"/>
          </a:p>
          <a:p>
            <a:r>
              <a:rPr lang="en-US" b="1" i="1" dirty="0"/>
              <a:t>When that isn’t possible, the following strategies also ensure that students receive the same educational opportunities as their peers:</a:t>
            </a:r>
          </a:p>
          <a:p>
            <a:pPr marL="285750" indent="-285750">
              <a:buFont typeface="Arial" panose="020B0604020202020204" pitchFamily="34" charset="0"/>
              <a:buChar char="•"/>
            </a:pPr>
            <a:r>
              <a:rPr lang="en-US" b="1" i="1" dirty="0"/>
              <a:t>Provide GF supplies for the student.</a:t>
            </a:r>
          </a:p>
          <a:p>
            <a:pPr marL="285750" indent="-285750">
              <a:buFont typeface="Arial" panose="020B0604020202020204" pitchFamily="34" charset="0"/>
              <a:buChar char="•"/>
            </a:pPr>
            <a:r>
              <a:rPr lang="en-US" b="1" i="1" dirty="0"/>
              <a:t>If okayed by parents, have student wear gloves while handling gluten-containing materials and wash hands immediately after.</a:t>
            </a:r>
          </a:p>
          <a:p>
            <a:pPr marL="285750" indent="-285750">
              <a:buFont typeface="Arial" panose="020B0604020202020204" pitchFamily="34" charset="0"/>
              <a:buChar char="•"/>
            </a:pPr>
            <a:r>
              <a:rPr lang="en-US" b="1" i="1" dirty="0"/>
              <a:t>Clean all surfaces after other students are done using gluten-containing materials.</a:t>
            </a:r>
          </a:p>
          <a:p>
            <a:pPr marL="285750" indent="-285750">
              <a:buFont typeface="Arial" panose="020B0604020202020204" pitchFamily="34" charset="0"/>
              <a:buChar char="•"/>
            </a:pPr>
            <a:r>
              <a:rPr lang="en-US" b="1" i="1" dirty="0"/>
              <a:t>Have all students wash hands after using gluten-containing materials</a:t>
            </a:r>
          </a:p>
          <a:p>
            <a:pPr marL="285750" indent="-285750">
              <a:buFont typeface="Arial" panose="020B0604020202020204" pitchFamily="34" charset="0"/>
              <a:buChar char="•"/>
            </a:pPr>
            <a:endParaRPr lang="en-US" b="1" i="1" dirty="0"/>
          </a:p>
          <a:p>
            <a:r>
              <a:rPr lang="en-US" b="1" i="1" dirty="0"/>
              <a:t>Are there any other strategies you came up with that you’d like to share?</a:t>
            </a:r>
          </a:p>
          <a:p>
            <a:endParaRPr lang="en-US" dirty="0"/>
          </a:p>
          <a:p>
            <a:r>
              <a:rPr lang="en-US" dirty="0"/>
              <a:t>Call on a few volunteers to share their strategies.</a:t>
            </a:r>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29</a:t>
            </a:fld>
            <a:endParaRPr lang="en-US"/>
          </a:p>
        </p:txBody>
      </p:sp>
      <p:sp>
        <p:nvSpPr>
          <p:cNvPr id="5" name="Right Arrow 4">
            <a:extLst>
              <a:ext uri="{FF2B5EF4-FFF2-40B4-BE49-F238E27FC236}">
                <a16:creationId xmlns:a16="http://schemas.microsoft.com/office/drawing/2014/main" id="{BA9BDFEF-FF64-3539-4468-1580F8643FF0}"/>
              </a:ext>
            </a:extLst>
          </p:cNvPr>
          <p:cNvSpPr/>
          <p:nvPr/>
        </p:nvSpPr>
        <p:spPr>
          <a:xfrm>
            <a:off x="186590" y="4207723"/>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3C271BAA-A1DC-2E20-5653-B3DED615409F}"/>
              </a:ext>
            </a:extLst>
          </p:cNvPr>
          <p:cNvSpPr/>
          <p:nvPr/>
        </p:nvSpPr>
        <p:spPr>
          <a:xfrm>
            <a:off x="186590" y="4692980"/>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077D2D81-49C7-E545-389D-AAA1A6BCBE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Right Arrow 9">
            <a:extLst>
              <a:ext uri="{FF2B5EF4-FFF2-40B4-BE49-F238E27FC236}">
                <a16:creationId xmlns:a16="http://schemas.microsoft.com/office/drawing/2014/main" id="{6452DF69-DB94-8037-B78E-4E4072900964}"/>
              </a:ext>
            </a:extLst>
          </p:cNvPr>
          <p:cNvSpPr/>
          <p:nvPr/>
        </p:nvSpPr>
        <p:spPr>
          <a:xfrm>
            <a:off x="186589" y="740410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21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1E708-17DA-DE1B-8B1E-C6F690D069FC}"/>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5E6C319C-FF99-AC8F-DD05-89ED5DA10105}"/>
              </a:ext>
            </a:extLst>
          </p:cNvPr>
          <p:cNvSpPr>
            <a:spLocks noGrp="1"/>
          </p:cNvSpPr>
          <p:nvPr>
            <p:ph type="body" idx="1"/>
          </p:nvPr>
        </p:nvSpPr>
        <p:spPr>
          <a:xfrm>
            <a:off x="685800" y="517359"/>
            <a:ext cx="5486400" cy="8047538"/>
          </a:xfrm>
        </p:spPr>
        <p:txBody>
          <a:bodyPr/>
          <a:lstStyle/>
          <a:p>
            <a:r>
              <a:rPr lang="en-US" b="1" dirty="0"/>
              <a:t>Step 3: Read through the facilitator notes while referencing the supplemental materials.</a:t>
            </a:r>
          </a:p>
          <a:p>
            <a:endParaRPr lang="en-US" dirty="0"/>
          </a:p>
          <a:p>
            <a:r>
              <a:rPr lang="en-US" dirty="0"/>
              <a:t>As you read, you’ll notice the following quick-reference visuals:</a:t>
            </a:r>
          </a:p>
          <a:p>
            <a:endParaRPr lang="en-US" dirty="0"/>
          </a:p>
          <a:p>
            <a:r>
              <a:rPr lang="en-US" dirty="0"/>
              <a:t>X mins. = how many minutes (approximately) the activities associated with that slide should take.</a:t>
            </a:r>
          </a:p>
          <a:p>
            <a:endParaRPr lang="en-US" dirty="0"/>
          </a:p>
          <a:p>
            <a:r>
              <a:rPr lang="en-US" dirty="0"/>
              <a:t>+ </a:t>
            </a:r>
            <a:r>
              <a:rPr lang="en-US" b="1" i="1" dirty="0"/>
              <a:t>bold, italic letters </a:t>
            </a:r>
            <a:r>
              <a:rPr lang="en-US" dirty="0"/>
              <a:t>= things you will say (word-for-word or paraphrased)</a:t>
            </a:r>
          </a:p>
          <a:p>
            <a:endParaRPr lang="en-US" dirty="0"/>
          </a:p>
          <a:p>
            <a:r>
              <a:rPr lang="en-US" dirty="0"/>
              <a:t>= things you will do</a:t>
            </a:r>
          </a:p>
          <a:p>
            <a:endParaRPr lang="en-US" dirty="0"/>
          </a:p>
          <a:p>
            <a:r>
              <a:rPr lang="en-US" dirty="0"/>
              <a:t>= important information for you</a:t>
            </a:r>
          </a:p>
          <a:p>
            <a:endParaRPr lang="en-US" dirty="0"/>
          </a:p>
          <a:p>
            <a:r>
              <a:rPr lang="en-US" dirty="0"/>
              <a:t>= alternate activity for the whole group if mobility limits any learners from participating in the original version of the activity</a:t>
            </a:r>
          </a:p>
          <a:p>
            <a:endParaRPr lang="en-US" dirty="0"/>
          </a:p>
          <a:p>
            <a:r>
              <a:rPr lang="en-US" dirty="0"/>
              <a:t>If a line does not have an icon next to it, the most recent icon still applies.</a:t>
            </a:r>
          </a:p>
          <a:p>
            <a:endParaRPr lang="en-US" dirty="0"/>
          </a:p>
          <a:p>
            <a:r>
              <a:rPr lang="en-US" dirty="0"/>
              <a:t>For quick reference, each time a page from the learner packet is mentioned, that page number is in bold green text (i.e. </a:t>
            </a:r>
            <a:r>
              <a:rPr lang="en-US" b="1" dirty="0">
                <a:solidFill>
                  <a:srgbClr val="54A020"/>
                </a:solidFill>
              </a:rPr>
              <a:t>page 2</a:t>
            </a:r>
            <a:r>
              <a:rPr lang="en-US" dirty="0"/>
              <a:t>).</a:t>
            </a:r>
          </a:p>
          <a:p>
            <a:endParaRPr lang="en-US" dirty="0"/>
          </a:p>
          <a:p>
            <a:r>
              <a:rPr lang="en-US" dirty="0"/>
              <a:t>As you read, consider any special needs of your learners (visual impairment, manual dexterity, etc.) and how you will accommodate their needs so they can fully participate. You may want to make notes in the margins.</a:t>
            </a:r>
          </a:p>
          <a:p>
            <a:endParaRPr lang="en-US" dirty="0"/>
          </a:p>
          <a:p>
            <a:r>
              <a:rPr lang="en-US" b="1" dirty="0"/>
              <a:t>Step 4 (optional): Tailor the scenario activity to your learners.</a:t>
            </a:r>
          </a:p>
          <a:p>
            <a:endParaRPr lang="en-US" dirty="0"/>
          </a:p>
          <a:p>
            <a:r>
              <a:rPr lang="en-US" dirty="0"/>
              <a:t>On page 39, you’ll see a scenario for learners to talk through. It is intended to be representative of a general situation commonly found in classrooms of many grade levels and content areas. If, however, you feel that your learners will benefit from a scenario more tailored to their specific roles, feel free to edit the slide with a scenario you create.</a:t>
            </a:r>
            <a:endParaRPr lang="en-US" dirty="0">
              <a:highlight>
                <a:srgbClr val="FFFF00"/>
              </a:highlight>
            </a:endParaRPr>
          </a:p>
        </p:txBody>
      </p:sp>
      <p:sp>
        <p:nvSpPr>
          <p:cNvPr id="4" name="Slide Number Placeholder 3">
            <a:extLst>
              <a:ext uri="{FF2B5EF4-FFF2-40B4-BE49-F238E27FC236}">
                <a16:creationId xmlns:a16="http://schemas.microsoft.com/office/drawing/2014/main" id="{01FE11A5-908F-B082-BFA2-C56414EA42C5}"/>
              </a:ext>
            </a:extLst>
          </p:cNvPr>
          <p:cNvSpPr>
            <a:spLocks noGrp="1"/>
          </p:cNvSpPr>
          <p:nvPr>
            <p:ph type="sldNum" sz="quarter" idx="5"/>
          </p:nvPr>
        </p:nvSpPr>
        <p:spPr/>
        <p:txBody>
          <a:bodyPr/>
          <a:lstStyle/>
          <a:p>
            <a:fld id="{FFF2BE9D-1A5F-4044-812F-061EEE8D0837}" type="slidenum">
              <a:rPr lang="en-US" smtClean="0"/>
              <a:t>3</a:t>
            </a:fld>
            <a:endParaRPr lang="en-US"/>
          </a:p>
        </p:txBody>
      </p:sp>
      <p:sp>
        <p:nvSpPr>
          <p:cNvPr id="5" name="Right Arrow 4">
            <a:extLst>
              <a:ext uri="{FF2B5EF4-FFF2-40B4-BE49-F238E27FC236}">
                <a16:creationId xmlns:a16="http://schemas.microsoft.com/office/drawing/2014/main" id="{179D3478-CC7F-1019-B805-EE67355484FE}"/>
              </a:ext>
            </a:extLst>
          </p:cNvPr>
          <p:cNvSpPr/>
          <p:nvPr/>
        </p:nvSpPr>
        <p:spPr>
          <a:xfrm>
            <a:off x="186590" y="2663886"/>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0-Point Star 5">
            <a:extLst>
              <a:ext uri="{FF2B5EF4-FFF2-40B4-BE49-F238E27FC236}">
                <a16:creationId xmlns:a16="http://schemas.microsoft.com/office/drawing/2014/main" id="{8E3C1E78-FBAC-2B9D-9AAC-1A3297864FF7}"/>
              </a:ext>
            </a:extLst>
          </p:cNvPr>
          <p:cNvSpPr/>
          <p:nvPr/>
        </p:nvSpPr>
        <p:spPr>
          <a:xfrm>
            <a:off x="186590" y="3098320"/>
            <a:ext cx="344347" cy="394179"/>
          </a:xfrm>
          <a:prstGeom prst="star10">
            <a:avLst>
              <a:gd name="adj" fmla="val 27778"/>
              <a:gd name="hf" fmla="val 1051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8B0EB557-88C4-2F57-8F96-133E5F252E2C}"/>
              </a:ext>
            </a:extLst>
          </p:cNvPr>
          <p:cNvSpPr/>
          <p:nvPr/>
        </p:nvSpPr>
        <p:spPr>
          <a:xfrm>
            <a:off x="186590" y="2285207"/>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3437B086-BC35-7D21-A743-F66CD47FBB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1612223"/>
            <a:ext cx="394178" cy="394178"/>
          </a:xfrm>
          <a:prstGeom prst="rect">
            <a:avLst/>
          </a:prstGeom>
        </p:spPr>
      </p:pic>
      <p:pic>
        <p:nvPicPr>
          <p:cNvPr id="10" name="Graphic 9" descr="Wheelchair with solid fill">
            <a:extLst>
              <a:ext uri="{FF2B5EF4-FFF2-40B4-BE49-F238E27FC236}">
                <a16:creationId xmlns:a16="http://schemas.microsoft.com/office/drawing/2014/main" id="{E3BEFB0A-356D-D2E1-B0FC-E3125FEFD2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590" y="3540627"/>
            <a:ext cx="394178" cy="394178"/>
          </a:xfrm>
          <a:prstGeom prst="rect">
            <a:avLst/>
          </a:prstGeom>
        </p:spPr>
      </p:pic>
    </p:spTree>
    <p:extLst>
      <p:ext uri="{BB962C8B-B14F-4D97-AF65-F5344CB8AC3E}">
        <p14:creationId xmlns:p14="http://schemas.microsoft.com/office/powerpoint/2010/main" val="3696049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2 mins.</a:t>
            </a:r>
          </a:p>
          <a:p>
            <a:endParaRPr lang="en-US" dirty="0"/>
          </a:p>
          <a:p>
            <a:r>
              <a:rPr lang="en-US" b="1" i="1" dirty="0"/>
              <a:t>Another occasional place gluten is found is in the air. If gluten is inhaled, it can find its way to the digestive tract. For this reason, it is essential that students are breathing air that is free of gluten.</a:t>
            </a:r>
          </a:p>
          <a:p>
            <a:endParaRPr lang="en-US" dirty="0"/>
          </a:p>
          <a:p>
            <a:r>
              <a:rPr lang="en-US" b="1" i="1" dirty="0"/>
              <a:t>Take flour, for example. Once released into the air, flour particles can take 12-24 hours to settle. If you have one class making salt-dough art, and a student with celiac disease is in your classroom one hour later, this could be an unsafe environment for them.</a:t>
            </a:r>
          </a:p>
          <a:p>
            <a:endParaRPr lang="en-US" dirty="0"/>
          </a:p>
          <a:p>
            <a:r>
              <a:rPr lang="en-US" b="1" i="1" dirty="0"/>
              <a:t>As I previously mentioned, it can even be in dust stirred up from pouring dry pet food.</a:t>
            </a:r>
          </a:p>
          <a:p>
            <a:endParaRPr lang="en-US" b="1" i="1" dirty="0"/>
          </a:p>
          <a:p>
            <a:r>
              <a:rPr lang="en-US" b="1" i="1" dirty="0"/>
              <a:t>What is airborne in students’ spaces throughout the school? Jot your ideas on </a:t>
            </a:r>
            <a:r>
              <a:rPr lang="en-US" b="1" i="1" dirty="0">
                <a:solidFill>
                  <a:srgbClr val="54A020"/>
                </a:solidFill>
              </a:rPr>
              <a:t>page 4 </a:t>
            </a:r>
            <a:r>
              <a:rPr lang="en-US" b="1" i="1" dirty="0"/>
              <a:t>of your packet. Could gluten be in these items?</a:t>
            </a:r>
          </a:p>
          <a:p>
            <a:endParaRPr lang="en-US" dirty="0"/>
          </a:p>
          <a:p>
            <a:r>
              <a:rPr lang="en-US" dirty="0"/>
              <a:t>Give learners a minute to jot their ideas with or without a partner.</a:t>
            </a:r>
          </a:p>
          <a:p>
            <a:endParaRPr lang="en-US" dirty="0"/>
          </a:p>
          <a:p>
            <a:r>
              <a:rPr lang="en-US" dirty="0"/>
              <a:t>This is a good point to break if you are splitting this training into two 30-minute sessions.</a:t>
            </a:r>
          </a:p>
          <a:p>
            <a:endParaRPr lang="en-US" dirty="0"/>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30</a:t>
            </a:fld>
            <a:endParaRPr lang="en-US"/>
          </a:p>
        </p:txBody>
      </p:sp>
      <p:sp>
        <p:nvSpPr>
          <p:cNvPr id="7" name="Oval Callout 6">
            <a:extLst>
              <a:ext uri="{FF2B5EF4-FFF2-40B4-BE49-F238E27FC236}">
                <a16:creationId xmlns:a16="http://schemas.microsoft.com/office/drawing/2014/main" id="{EF101617-2C0F-8B45-8073-3EE78F8E7D70}"/>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567F068D-3513-7069-FBB4-9AD189AA0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2" name="Right Arrow 11">
            <a:extLst>
              <a:ext uri="{FF2B5EF4-FFF2-40B4-BE49-F238E27FC236}">
                <a16:creationId xmlns:a16="http://schemas.microsoft.com/office/drawing/2014/main" id="{A84C884F-5B15-586A-7D42-146919E06E85}"/>
              </a:ext>
            </a:extLst>
          </p:cNvPr>
          <p:cNvSpPr/>
          <p:nvPr/>
        </p:nvSpPr>
        <p:spPr>
          <a:xfrm>
            <a:off x="236421" y="7381164"/>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0-Point Star 13">
            <a:extLst>
              <a:ext uri="{FF2B5EF4-FFF2-40B4-BE49-F238E27FC236}">
                <a16:creationId xmlns:a16="http://schemas.microsoft.com/office/drawing/2014/main" id="{051EA77D-7D13-2019-AD83-CAFC8E4CB957}"/>
              </a:ext>
            </a:extLst>
          </p:cNvPr>
          <p:cNvSpPr/>
          <p:nvPr/>
        </p:nvSpPr>
        <p:spPr>
          <a:xfrm>
            <a:off x="236420" y="7866353"/>
            <a:ext cx="344347" cy="394179"/>
          </a:xfrm>
          <a:prstGeom prst="star10">
            <a:avLst>
              <a:gd name="adj" fmla="val 27778"/>
              <a:gd name="hf" fmla="val 1051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283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a:xfrm>
            <a:off x="685800" y="3653971"/>
            <a:ext cx="5486400" cy="5173571"/>
          </a:xfrm>
        </p:spPr>
        <p:txBody>
          <a:bodyPr/>
          <a:lstStyle/>
          <a:p>
            <a:r>
              <a:rPr lang="en-US" sz="1300" dirty="0"/>
              <a:t>1 min.</a:t>
            </a:r>
          </a:p>
          <a:p>
            <a:endParaRPr lang="en-US" sz="1300" dirty="0"/>
          </a:p>
          <a:p>
            <a:r>
              <a:rPr lang="en-US" sz="1300" b="1" i="1" dirty="0"/>
              <a:t>After making that list, you may be wondering, “How are we supposed to know if something contains gluten?” I’m glad you asked.</a:t>
            </a:r>
          </a:p>
          <a:p>
            <a:endParaRPr lang="en-US" sz="1300" dirty="0"/>
          </a:p>
          <a:p>
            <a:r>
              <a:rPr lang="en-US" sz="1300" dirty="0"/>
              <a:t>Click to reveal the image of a food label.</a:t>
            </a:r>
          </a:p>
          <a:p>
            <a:endParaRPr lang="en-US" sz="1300" dirty="0"/>
          </a:p>
          <a:p>
            <a:r>
              <a:rPr lang="en-US" sz="1300" b="1" i="1" dirty="0"/>
              <a:t>Take a look at this food label. Give me a thumbs up if you think this product is safe and gluten-free. Give me a thumbs down if you think it contains gluten.</a:t>
            </a:r>
          </a:p>
          <a:p>
            <a:endParaRPr lang="en-US" sz="1300" dirty="0"/>
          </a:p>
          <a:p>
            <a:r>
              <a:rPr lang="en-US" sz="1300" dirty="0"/>
              <a:t>Give learners a few seconds to read the label and show their thumbs.</a:t>
            </a:r>
          </a:p>
          <a:p>
            <a:endParaRPr lang="en-US" sz="1300" dirty="0"/>
          </a:p>
          <a:p>
            <a:r>
              <a:rPr lang="en-US" sz="1300" dirty="0"/>
              <a:t>Call on someone with their thumb down to explain why they think this contains gluten.</a:t>
            </a:r>
          </a:p>
          <a:p>
            <a:endParaRPr lang="en-US" sz="1300" dirty="0"/>
          </a:p>
          <a:p>
            <a:r>
              <a:rPr lang="en-US" sz="1300" dirty="0"/>
              <a:t>Click forward to reveal the circled ingredient.</a:t>
            </a:r>
          </a:p>
          <a:p>
            <a:endParaRPr lang="en-US" sz="1300" dirty="0"/>
          </a:p>
          <a:p>
            <a:r>
              <a:rPr lang="en-US" sz="1300" b="1" i="1" dirty="0"/>
              <a:t>Gluten is found in wheat, barley and rye. Wheat is a top 9 allergen in the US, so anything made from it is legally required to be called out as such on a product label. However, the words “gluten,” “barley,” and “rye” are rarely listed as such, even when used. In this case, “malt flavor” is a derivative of barley, and thus contains gluten. So this is not safe for our students with celiac disease.</a:t>
            </a:r>
          </a:p>
          <a:p>
            <a:endParaRPr lang="en-US" sz="1300" b="1" i="1" dirty="0"/>
          </a:p>
          <a:p>
            <a:endParaRPr lang="en-US" sz="1300" dirty="0"/>
          </a:p>
        </p:txBody>
      </p:sp>
      <p:sp>
        <p:nvSpPr>
          <p:cNvPr id="4" name="Slide Number Placeholder 3"/>
          <p:cNvSpPr>
            <a:spLocks noGrp="1"/>
          </p:cNvSpPr>
          <p:nvPr>
            <p:ph type="sldNum" sz="quarter" idx="5"/>
          </p:nvPr>
        </p:nvSpPr>
        <p:spPr/>
        <p:txBody>
          <a:bodyPr/>
          <a:lstStyle/>
          <a:p>
            <a:fld id="{FFF2BE9D-1A5F-4044-812F-061EEE8D0837}" type="slidenum">
              <a:rPr lang="en-US" smtClean="0"/>
              <a:t>31</a:t>
            </a:fld>
            <a:endParaRPr lang="en-US"/>
          </a:p>
        </p:txBody>
      </p:sp>
      <p:sp>
        <p:nvSpPr>
          <p:cNvPr id="5" name="Right Arrow 4">
            <a:extLst>
              <a:ext uri="{FF2B5EF4-FFF2-40B4-BE49-F238E27FC236}">
                <a16:creationId xmlns:a16="http://schemas.microsoft.com/office/drawing/2014/main" id="{E03B875A-1BAC-80FB-87A6-F548A7AF8385}"/>
              </a:ext>
            </a:extLst>
          </p:cNvPr>
          <p:cNvSpPr/>
          <p:nvPr/>
        </p:nvSpPr>
        <p:spPr>
          <a:xfrm>
            <a:off x="186590" y="4662969"/>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E8A3F5A5-F8B8-E7E1-CBB3-CB232C36664E}"/>
              </a:ext>
            </a:extLst>
          </p:cNvPr>
          <p:cNvSpPr/>
          <p:nvPr/>
        </p:nvSpPr>
        <p:spPr>
          <a:xfrm>
            <a:off x="186590" y="4148031"/>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671A602C-3B46-BC5B-0E41-51B59A30A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653971"/>
            <a:ext cx="394178" cy="394178"/>
          </a:xfrm>
          <a:prstGeom prst="rect">
            <a:avLst/>
          </a:prstGeom>
        </p:spPr>
      </p:pic>
      <p:sp>
        <p:nvSpPr>
          <p:cNvPr id="10" name="Right Arrow 9">
            <a:extLst>
              <a:ext uri="{FF2B5EF4-FFF2-40B4-BE49-F238E27FC236}">
                <a16:creationId xmlns:a16="http://schemas.microsoft.com/office/drawing/2014/main" id="{9F7AEA47-2128-D4B7-02CD-96B703D45407}"/>
              </a:ext>
            </a:extLst>
          </p:cNvPr>
          <p:cNvSpPr/>
          <p:nvPr/>
        </p:nvSpPr>
        <p:spPr>
          <a:xfrm>
            <a:off x="236421" y="5860851"/>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a:extLst>
              <a:ext uri="{FF2B5EF4-FFF2-40B4-BE49-F238E27FC236}">
                <a16:creationId xmlns:a16="http://schemas.microsoft.com/office/drawing/2014/main" id="{E8F10D54-340C-E9BB-2E12-D69CBCF76C0A}"/>
              </a:ext>
            </a:extLst>
          </p:cNvPr>
          <p:cNvSpPr/>
          <p:nvPr/>
        </p:nvSpPr>
        <p:spPr>
          <a:xfrm>
            <a:off x="186590" y="5105344"/>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2" name="Oval Callout 11">
            <a:extLst>
              <a:ext uri="{FF2B5EF4-FFF2-40B4-BE49-F238E27FC236}">
                <a16:creationId xmlns:a16="http://schemas.microsoft.com/office/drawing/2014/main" id="{AFD94CD3-1806-327D-B4EF-9F8D6D26BF3F}"/>
              </a:ext>
            </a:extLst>
          </p:cNvPr>
          <p:cNvSpPr/>
          <p:nvPr/>
        </p:nvSpPr>
        <p:spPr>
          <a:xfrm>
            <a:off x="224686" y="7284230"/>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endParaRPr>
          </a:p>
        </p:txBody>
      </p:sp>
    </p:spTree>
    <p:extLst>
      <p:ext uri="{BB962C8B-B14F-4D97-AF65-F5344CB8AC3E}">
        <p14:creationId xmlns:p14="http://schemas.microsoft.com/office/powerpoint/2010/main" val="1487813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These are some of the names that wheat, barley, and rye go by.</a:t>
            </a:r>
          </a:p>
          <a:p>
            <a:endParaRPr lang="en-US" b="1" i="1" dirty="0"/>
          </a:p>
          <a:p>
            <a:r>
              <a:rPr lang="en-US" b="1" i="1" dirty="0"/>
              <a:t>A special note on oats, which are naturally gluten-free but often contain gluten due to cross-contact during processing. The only oats considered safe for individuals with celiac are oats that are certified gluten-free.</a:t>
            </a:r>
          </a:p>
        </p:txBody>
      </p:sp>
      <p:sp>
        <p:nvSpPr>
          <p:cNvPr id="4" name="Slide Number Placeholder 3"/>
          <p:cNvSpPr>
            <a:spLocks noGrp="1"/>
          </p:cNvSpPr>
          <p:nvPr>
            <p:ph type="sldNum" sz="quarter" idx="5"/>
          </p:nvPr>
        </p:nvSpPr>
        <p:spPr/>
        <p:txBody>
          <a:bodyPr/>
          <a:lstStyle/>
          <a:p>
            <a:fld id="{FFF2BE9D-1A5F-4044-812F-061EEE8D0837}" type="slidenum">
              <a:rPr lang="en-US" smtClean="0"/>
              <a:t>32</a:t>
            </a:fld>
            <a:endParaRPr lang="en-US"/>
          </a:p>
        </p:txBody>
      </p:sp>
      <p:sp>
        <p:nvSpPr>
          <p:cNvPr id="7" name="Oval Callout 6">
            <a:extLst>
              <a:ext uri="{FF2B5EF4-FFF2-40B4-BE49-F238E27FC236}">
                <a16:creationId xmlns:a16="http://schemas.microsoft.com/office/drawing/2014/main" id="{3C5CC1CB-B539-0BF3-45D3-51618028F9AB}"/>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B60E27FA-E876-6596-1DF6-94A2115BC2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097077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dirty="0"/>
              <a:t>Click forward to reveal the images and notes in green.</a:t>
            </a:r>
          </a:p>
          <a:p>
            <a:endParaRPr lang="en-US" b="1" i="1" dirty="0"/>
          </a:p>
          <a:p>
            <a:r>
              <a:rPr lang="en-US" b="1" i="1" dirty="0"/>
              <a:t>The words “gluten free” on sealed, manufactured items are generally trustworthy. There is no standard logo or location where you might find these words, but if you can find them, they should be safe.</a:t>
            </a:r>
          </a:p>
          <a:p>
            <a:endParaRPr lang="en-US" b="1" i="1" dirty="0"/>
          </a:p>
          <a:p>
            <a:r>
              <a:rPr lang="en-US" b="1" i="1" dirty="0"/>
              <a:t>Additionally, single or few ingredient products are considered safe—so, a bag of potatoes, or a container of yogurt sweetened with honey. The safest option will always be a product labeled gluten-free, but there are plenty of safe options that aren’t labeled gluten-free; a bunch of bananas will rarely say “gluten-free,” but it’s a great snack option!</a:t>
            </a:r>
          </a:p>
          <a:p>
            <a:endParaRPr lang="en-US" b="1" i="1" dirty="0"/>
          </a:p>
          <a:p>
            <a:r>
              <a:rPr lang="en-US" dirty="0"/>
              <a:t>Click forward to reveal the images and notes in yellow.</a:t>
            </a:r>
          </a:p>
          <a:p>
            <a:endParaRPr lang="en-US" b="1" i="1" dirty="0"/>
          </a:p>
          <a:p>
            <a:r>
              <a:rPr lang="en-US" b="1" i="1" dirty="0"/>
              <a:t>The words “gluten free” on a restaurant or bakery menu are worthy of questioning. Because the FDA does not regulate these practices like they do manufactured items, their safety cannot be assumed. Additionally, the phrases “gluten-friendly” or “made without gluten” indicate that the restaurant or manufacturer may not ensure celiac-safe practices, and it is best to ask questions first.</a:t>
            </a:r>
          </a:p>
        </p:txBody>
      </p:sp>
      <p:sp>
        <p:nvSpPr>
          <p:cNvPr id="4" name="Slide Number Placeholder 3"/>
          <p:cNvSpPr>
            <a:spLocks noGrp="1"/>
          </p:cNvSpPr>
          <p:nvPr>
            <p:ph type="sldNum" sz="quarter" idx="5"/>
          </p:nvPr>
        </p:nvSpPr>
        <p:spPr/>
        <p:txBody>
          <a:bodyPr/>
          <a:lstStyle/>
          <a:p>
            <a:fld id="{FFF2BE9D-1A5F-4044-812F-061EEE8D0837}" type="slidenum">
              <a:rPr lang="en-US" smtClean="0"/>
              <a:t>33</a:t>
            </a:fld>
            <a:endParaRPr lang="en-US"/>
          </a:p>
        </p:txBody>
      </p:sp>
      <p:sp>
        <p:nvSpPr>
          <p:cNvPr id="7" name="Oval Callout 6">
            <a:extLst>
              <a:ext uri="{FF2B5EF4-FFF2-40B4-BE49-F238E27FC236}">
                <a16:creationId xmlns:a16="http://schemas.microsoft.com/office/drawing/2014/main" id="{496D12DA-217E-2A6F-3841-B551D63F0B70}"/>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49FA5B5B-2998-9FBD-7201-FCC60474CF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963015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b="1" i="1" dirty="0"/>
              <a:t>Still, there are nuances. More than we have time for. The topic of gluten-free labeling is so complex, it warrants its own training. Do not attempt to take this on alone and become an expert in reading labels.</a:t>
            </a:r>
          </a:p>
          <a:p>
            <a:endParaRPr lang="en-US" b="1" i="1" dirty="0"/>
          </a:p>
          <a:p>
            <a:r>
              <a:rPr lang="en-US" b="1" i="1" dirty="0"/>
              <a:t>Instead, do the following when checking the gluten-free status of learning materials, airborne materials, or food:</a:t>
            </a:r>
          </a:p>
          <a:p>
            <a:endParaRPr lang="en-US" b="1" i="1" dirty="0"/>
          </a:p>
          <a:p>
            <a:pPr marL="342900" indent="-342900">
              <a:buAutoNum type="arabicParenR"/>
            </a:pPr>
            <a:r>
              <a:rPr lang="en-US" b="1" i="1" dirty="0"/>
              <a:t>Follow the specifics written in the student’s plan. They may have a 504 plan, an individualized health plan, or an IEP that includes their health-related needs.</a:t>
            </a:r>
          </a:p>
          <a:p>
            <a:pPr marL="342900" indent="-342900">
              <a:buAutoNum type="arabicParenR"/>
            </a:pPr>
            <a:endParaRPr lang="en-US" b="1" i="1" dirty="0"/>
          </a:p>
          <a:p>
            <a:pPr marL="342900" indent="-342900">
              <a:buAutoNum type="arabicParenR"/>
            </a:pPr>
            <a:r>
              <a:rPr lang="en-US" b="1" i="1" dirty="0"/>
              <a:t>Remember to treat tactile and airborne materials like food.</a:t>
            </a:r>
          </a:p>
          <a:p>
            <a:pPr marL="342900" indent="-342900">
              <a:buAutoNum type="arabicParenR"/>
            </a:pPr>
            <a:endParaRPr lang="en-US" b="1" i="1" dirty="0"/>
          </a:p>
          <a:p>
            <a:pPr marL="342900" indent="-342900">
              <a:buAutoNum type="arabicParenR"/>
            </a:pPr>
            <a:r>
              <a:rPr lang="en-US" b="1" i="1" dirty="0"/>
              <a:t>When in doubt, ask the student’s primary caregivers. You can also discreetly ask the student if their caregivers have confirmed that they understand celiac disease well enough to answer questions.</a:t>
            </a:r>
          </a:p>
          <a:p>
            <a:pPr marL="342900" indent="-342900">
              <a:buAutoNum type="arabicParenR"/>
            </a:pPr>
            <a:endParaRPr lang="en-US" b="1" i="1" dirty="0"/>
          </a:p>
          <a:p>
            <a:r>
              <a:rPr lang="en-US" b="1" i="1" dirty="0"/>
              <a:t>Many caregivers would prefer that you involve them in deciding whether or not the product is safe for the child. Never hesitate to ask.</a:t>
            </a:r>
          </a:p>
        </p:txBody>
      </p:sp>
      <p:sp>
        <p:nvSpPr>
          <p:cNvPr id="4" name="Slide Number Placeholder 3"/>
          <p:cNvSpPr>
            <a:spLocks noGrp="1"/>
          </p:cNvSpPr>
          <p:nvPr>
            <p:ph type="sldNum" sz="quarter" idx="5"/>
          </p:nvPr>
        </p:nvSpPr>
        <p:spPr/>
        <p:txBody>
          <a:bodyPr/>
          <a:lstStyle/>
          <a:p>
            <a:fld id="{FFF2BE9D-1A5F-4044-812F-061EEE8D0837}" type="slidenum">
              <a:rPr lang="en-US" smtClean="0"/>
              <a:t>34</a:t>
            </a:fld>
            <a:endParaRPr lang="en-US"/>
          </a:p>
        </p:txBody>
      </p:sp>
      <p:sp>
        <p:nvSpPr>
          <p:cNvPr id="7" name="Oval Callout 6">
            <a:extLst>
              <a:ext uri="{FF2B5EF4-FFF2-40B4-BE49-F238E27FC236}">
                <a16:creationId xmlns:a16="http://schemas.microsoft.com/office/drawing/2014/main" id="{4BC98136-7BAD-012D-A05E-B85381F6FD81}"/>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CF69F275-BAB0-E46C-35A6-A6E0B9B4DD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403535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2 mins.</a:t>
            </a:r>
          </a:p>
          <a:p>
            <a:endParaRPr lang="en-US" dirty="0"/>
          </a:p>
          <a:p>
            <a:r>
              <a:rPr lang="en-US" b="1" i="1" dirty="0"/>
              <a:t>Now that we’ve covered the physical needs of students with celiac, let’s talk about their mental health needs. </a:t>
            </a:r>
          </a:p>
          <a:p>
            <a:endParaRPr lang="en-US" dirty="0"/>
          </a:p>
          <a:p>
            <a:r>
              <a:rPr lang="en-US" dirty="0"/>
              <a:t>Click to reveal the first fact and read it aloud.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reveal the second fact and read it aloud.</a:t>
            </a:r>
          </a:p>
          <a:p>
            <a:endParaRPr lang="en-US" dirty="0"/>
          </a:p>
          <a:p>
            <a:r>
              <a:rPr lang="en-US" b="1" i="1" dirty="0"/>
              <a:t>So this second stat comes from one study, which found that kids with celiac disease may be more likely to have mental health disorders than the general population. This statistic is staggering. More research is needed to verify the connection and explore potential reasons, but take a few seconds to think about why so many kids with celiac may have a mental health disorder.</a:t>
            </a:r>
          </a:p>
          <a:p>
            <a:endParaRPr lang="en-US" b="1" i="1" dirty="0"/>
          </a:p>
          <a:p>
            <a:r>
              <a:rPr lang="en-US" dirty="0"/>
              <a:t>After 30 seconds or so, call on a few volunteers to share with the group.</a:t>
            </a:r>
          </a:p>
        </p:txBody>
      </p:sp>
      <p:sp>
        <p:nvSpPr>
          <p:cNvPr id="4" name="Slide Number Placeholder 3"/>
          <p:cNvSpPr>
            <a:spLocks noGrp="1"/>
          </p:cNvSpPr>
          <p:nvPr>
            <p:ph type="sldNum" sz="quarter" idx="5"/>
          </p:nvPr>
        </p:nvSpPr>
        <p:spPr/>
        <p:txBody>
          <a:bodyPr/>
          <a:lstStyle/>
          <a:p>
            <a:fld id="{FFF2BE9D-1A5F-4044-812F-061EEE8D0837}" type="slidenum">
              <a:rPr lang="en-US" smtClean="0"/>
              <a:t>35</a:t>
            </a:fld>
            <a:endParaRPr lang="en-US"/>
          </a:p>
        </p:txBody>
      </p:sp>
      <p:sp>
        <p:nvSpPr>
          <p:cNvPr id="5" name="Right Arrow 4">
            <a:extLst>
              <a:ext uri="{FF2B5EF4-FFF2-40B4-BE49-F238E27FC236}">
                <a16:creationId xmlns:a16="http://schemas.microsoft.com/office/drawing/2014/main" id="{F498E819-6E74-C6BE-76BE-45F66DEA85B6}"/>
              </a:ext>
            </a:extLst>
          </p:cNvPr>
          <p:cNvSpPr/>
          <p:nvPr/>
        </p:nvSpPr>
        <p:spPr>
          <a:xfrm>
            <a:off x="186590" y="4865687"/>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3D8831E0-A480-F29F-789B-3B7EBC6C3DAA}"/>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17F2F119-4D9D-4131-6C33-454DAF8DD7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Oval Callout 9">
            <a:extLst>
              <a:ext uri="{FF2B5EF4-FFF2-40B4-BE49-F238E27FC236}">
                <a16:creationId xmlns:a16="http://schemas.microsoft.com/office/drawing/2014/main" id="{9EA7FC89-237F-314C-6F57-7AECC5E51EE8}"/>
              </a:ext>
            </a:extLst>
          </p:cNvPr>
          <p:cNvSpPr/>
          <p:nvPr/>
        </p:nvSpPr>
        <p:spPr>
          <a:xfrm>
            <a:off x="186589" y="5756539"/>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Right Arrow 10">
            <a:extLst>
              <a:ext uri="{FF2B5EF4-FFF2-40B4-BE49-F238E27FC236}">
                <a16:creationId xmlns:a16="http://schemas.microsoft.com/office/drawing/2014/main" id="{6F597D5D-08BB-A4F9-0015-D1291A3C64FE}"/>
              </a:ext>
            </a:extLst>
          </p:cNvPr>
          <p:cNvSpPr/>
          <p:nvPr/>
        </p:nvSpPr>
        <p:spPr>
          <a:xfrm>
            <a:off x="211505" y="720572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628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dirty="0"/>
              <a:t>Click to reveal words one at a time.</a:t>
            </a:r>
          </a:p>
          <a:p>
            <a:endParaRPr lang="en-US" dirty="0"/>
          </a:p>
          <a:p>
            <a:r>
              <a:rPr lang="en-US" b="1" i="1" dirty="0"/>
              <a:t>It can be embarrassing and disappointing to eat a brown bag dinner while the rest of your school softball team eats pizza on the way home from the game.</a:t>
            </a:r>
          </a:p>
          <a:p>
            <a:endParaRPr lang="en-US" b="1" i="1" dirty="0"/>
          </a:p>
          <a:p>
            <a:r>
              <a:rPr lang="en-US" b="1" i="1" dirty="0"/>
              <a:t>It can be stressful to tell your coach that you’re concerned the restaurant doesn’t avoid cross-contact after she thoughtfully ordered you a gluten-free pizza.</a:t>
            </a:r>
          </a:p>
          <a:p>
            <a:endParaRPr lang="en-US" b="1" i="1" dirty="0"/>
          </a:p>
          <a:p>
            <a:r>
              <a:rPr lang="en-US" b="1" i="1" dirty="0"/>
              <a:t>It can be nerve racking to eat that pizza out of fear that you’ll hurt her feelings, then spend the next couple hours wondering if you’re going to have a reaction.</a:t>
            </a:r>
          </a:p>
          <a:p>
            <a:endParaRPr lang="en-US" b="1" i="1" dirty="0"/>
          </a:p>
          <a:p>
            <a:r>
              <a:rPr lang="en-US" b="1" i="1" dirty="0"/>
              <a:t>While we don’t have a solid answer yet, researchers speculate that some contributing factors include the psychosocial factors that accompany a strict gluten-free lifestyle, along with the anxiety about avoiding gluten and potentially getting sick. There may also be a yet undiscovered link in the genes that cause celiac disease and the genes that contribute to mental health disorders. </a:t>
            </a:r>
          </a:p>
          <a:p>
            <a:endParaRPr lang="en-US" b="1" i="1" dirty="0"/>
          </a:p>
        </p:txBody>
      </p:sp>
      <p:sp>
        <p:nvSpPr>
          <p:cNvPr id="4" name="Slide Number Placeholder 3"/>
          <p:cNvSpPr>
            <a:spLocks noGrp="1"/>
          </p:cNvSpPr>
          <p:nvPr>
            <p:ph type="sldNum" sz="quarter" idx="5"/>
          </p:nvPr>
        </p:nvSpPr>
        <p:spPr/>
        <p:txBody>
          <a:bodyPr/>
          <a:lstStyle/>
          <a:p>
            <a:fld id="{FFF2BE9D-1A5F-4044-812F-061EEE8D0837}" type="slidenum">
              <a:rPr lang="en-US" smtClean="0"/>
              <a:t>36</a:t>
            </a:fld>
            <a:endParaRPr lang="en-US"/>
          </a:p>
        </p:txBody>
      </p:sp>
      <p:sp>
        <p:nvSpPr>
          <p:cNvPr id="5" name="Right Arrow 4">
            <a:extLst>
              <a:ext uri="{FF2B5EF4-FFF2-40B4-BE49-F238E27FC236}">
                <a16:creationId xmlns:a16="http://schemas.microsoft.com/office/drawing/2014/main" id="{64A83199-9F92-17C9-2550-6B8631B95222}"/>
              </a:ext>
            </a:extLst>
          </p:cNvPr>
          <p:cNvSpPr/>
          <p:nvPr/>
        </p:nvSpPr>
        <p:spPr>
          <a:xfrm>
            <a:off x="186590" y="4206979"/>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5DD528FE-6D6E-5D83-FADE-E8D04EF24C0B}"/>
              </a:ext>
            </a:extLst>
          </p:cNvPr>
          <p:cNvSpPr/>
          <p:nvPr/>
        </p:nvSpPr>
        <p:spPr>
          <a:xfrm>
            <a:off x="186590" y="4725827"/>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D844A507-F4D2-EC5E-3C49-625E36EB41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810781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dirty="0"/>
          </a:p>
          <a:p>
            <a:r>
              <a:rPr lang="en-US" b="1" i="1" dirty="0"/>
              <a:t>The less students with celiac disease stand out, the more they’re included, and the more confident they feel about their safety, the better.</a:t>
            </a:r>
          </a:p>
        </p:txBody>
      </p:sp>
      <p:sp>
        <p:nvSpPr>
          <p:cNvPr id="4" name="Slide Number Placeholder 3"/>
          <p:cNvSpPr>
            <a:spLocks noGrp="1"/>
          </p:cNvSpPr>
          <p:nvPr>
            <p:ph type="sldNum" sz="quarter" idx="5"/>
          </p:nvPr>
        </p:nvSpPr>
        <p:spPr/>
        <p:txBody>
          <a:bodyPr/>
          <a:lstStyle/>
          <a:p>
            <a:fld id="{FFF2BE9D-1A5F-4044-812F-061EEE8D0837}" type="slidenum">
              <a:rPr lang="en-US" smtClean="0"/>
              <a:t>37</a:t>
            </a:fld>
            <a:endParaRPr lang="en-US"/>
          </a:p>
        </p:txBody>
      </p:sp>
      <p:sp>
        <p:nvSpPr>
          <p:cNvPr id="7" name="Oval Callout 6">
            <a:extLst>
              <a:ext uri="{FF2B5EF4-FFF2-40B4-BE49-F238E27FC236}">
                <a16:creationId xmlns:a16="http://schemas.microsoft.com/office/drawing/2014/main" id="{F8A6421E-B143-D415-4602-B0D923D96225}"/>
              </a:ext>
            </a:extLst>
          </p:cNvPr>
          <p:cNvSpPr/>
          <p:nvPr/>
        </p:nvSpPr>
        <p:spPr>
          <a:xfrm>
            <a:off x="186590" y="4274413"/>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C64492FD-B92E-C5DE-B671-B6D6D21F00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1953071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b="1" i="1" dirty="0"/>
          </a:p>
          <a:p>
            <a:r>
              <a:rPr lang="en-US" b="1" i="1" dirty="0"/>
              <a:t>Diane Richler, former president of an organization called Inclusion International, once said, “Inclusion is not a strategy to help people fit into the systems and structures which exist in our societies. It is about transforming those systems and structures to make it better for everyone. Inclusion is about creating a better world for everyone.”</a:t>
            </a:r>
          </a:p>
          <a:p>
            <a:endParaRPr lang="en-US" b="1" i="1" dirty="0"/>
          </a:p>
          <a:p>
            <a:r>
              <a:rPr lang="en-US" b="1" i="1" dirty="0"/>
              <a:t>This is a helpful outlook to keep in mind as we walk through some scenarios.</a:t>
            </a:r>
          </a:p>
        </p:txBody>
      </p:sp>
      <p:sp>
        <p:nvSpPr>
          <p:cNvPr id="4" name="Slide Number Placeholder 3"/>
          <p:cNvSpPr>
            <a:spLocks noGrp="1"/>
          </p:cNvSpPr>
          <p:nvPr>
            <p:ph type="sldNum" sz="quarter" idx="5"/>
          </p:nvPr>
        </p:nvSpPr>
        <p:spPr/>
        <p:txBody>
          <a:bodyPr/>
          <a:lstStyle/>
          <a:p>
            <a:fld id="{FFF2BE9D-1A5F-4044-812F-061EEE8D0837}" type="slidenum">
              <a:rPr lang="en-US" smtClean="0"/>
              <a:t>38</a:t>
            </a:fld>
            <a:endParaRPr lang="en-US"/>
          </a:p>
        </p:txBody>
      </p:sp>
      <p:sp>
        <p:nvSpPr>
          <p:cNvPr id="6" name="Oval Callout 5">
            <a:extLst>
              <a:ext uri="{FF2B5EF4-FFF2-40B4-BE49-F238E27FC236}">
                <a16:creationId xmlns:a16="http://schemas.microsoft.com/office/drawing/2014/main" id="{F171EBF8-EF13-CD4D-968B-42FD45EDE59D}"/>
              </a:ext>
            </a:extLst>
          </p:cNvPr>
          <p:cNvSpPr/>
          <p:nvPr/>
        </p:nvSpPr>
        <p:spPr>
          <a:xfrm>
            <a:off x="186590" y="4280657"/>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7" name="Graphic 6" descr="Clock with solid fill">
            <a:extLst>
              <a:ext uri="{FF2B5EF4-FFF2-40B4-BE49-F238E27FC236}">
                <a16:creationId xmlns:a16="http://schemas.microsoft.com/office/drawing/2014/main" id="{936AC542-F4E2-86D3-8101-308CA14D13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3953867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5 mins.</a:t>
            </a:r>
          </a:p>
          <a:p>
            <a:endParaRPr lang="en-US" dirty="0"/>
          </a:p>
          <a:p>
            <a:r>
              <a:rPr lang="en-US" dirty="0"/>
              <a:t>Read the scenario from the slide.</a:t>
            </a:r>
          </a:p>
          <a:p>
            <a:endParaRPr lang="en-US" dirty="0"/>
          </a:p>
          <a:p>
            <a:r>
              <a:rPr lang="en-US" b="1" i="1" dirty="0"/>
              <a:t>With your table group, come up with one strategy. You can write it down or keep it in your head. Consider factors like resources, budget, time, classroom setup, etc. Remember that we need to keep airborne flour out of the room.</a:t>
            </a:r>
          </a:p>
          <a:p>
            <a:endParaRPr lang="en-US" dirty="0"/>
          </a:p>
          <a:p>
            <a:r>
              <a:rPr lang="en-US" dirty="0"/>
              <a:t>Give learners 3 minutes to come up with a strategy.</a:t>
            </a:r>
          </a:p>
          <a:p>
            <a:endParaRPr lang="en-US" dirty="0"/>
          </a:p>
          <a:p>
            <a:r>
              <a:rPr lang="en-US" dirty="0"/>
              <a:t>If possible (depending on how many groups you have), call on one person per group to share their strategy with the larger group.</a:t>
            </a:r>
          </a:p>
          <a:p>
            <a:endParaRPr lang="en-US" dirty="0"/>
          </a:p>
          <a:p>
            <a:r>
              <a:rPr lang="en-US" dirty="0"/>
              <a:t>If anyone suggests having the student with celiac use a different material than everyone else, remind them of the importance of inclusion.</a:t>
            </a:r>
          </a:p>
          <a:p>
            <a:endParaRPr lang="en-US" dirty="0"/>
          </a:p>
          <a:p>
            <a:r>
              <a:rPr lang="en-US" dirty="0"/>
              <a:t>Most inclusive options: Have everyone use GF flour, GF air-drying clay, GF modeling dough, craft paper, or another GF craft material.</a:t>
            </a:r>
          </a:p>
          <a:p>
            <a:endParaRPr lang="en-US" dirty="0"/>
          </a:p>
          <a:p>
            <a:r>
              <a:rPr lang="en-US" dirty="0"/>
              <a:t>Relatively inclusive option: Have dough pre-made and pre-portioned ahead of time, making GF dough separately with parent input.</a:t>
            </a:r>
          </a:p>
        </p:txBody>
      </p:sp>
      <p:sp>
        <p:nvSpPr>
          <p:cNvPr id="4" name="Slide Number Placeholder 3"/>
          <p:cNvSpPr>
            <a:spLocks noGrp="1"/>
          </p:cNvSpPr>
          <p:nvPr>
            <p:ph type="sldNum" sz="quarter" idx="5"/>
          </p:nvPr>
        </p:nvSpPr>
        <p:spPr/>
        <p:txBody>
          <a:bodyPr/>
          <a:lstStyle/>
          <a:p>
            <a:fld id="{FFF2BE9D-1A5F-4044-812F-061EEE8D0837}" type="slidenum">
              <a:rPr lang="en-US" smtClean="0"/>
              <a:t>39</a:t>
            </a:fld>
            <a:endParaRPr lang="en-US"/>
          </a:p>
        </p:txBody>
      </p:sp>
      <p:sp>
        <p:nvSpPr>
          <p:cNvPr id="5" name="Right Arrow 4">
            <a:extLst>
              <a:ext uri="{FF2B5EF4-FFF2-40B4-BE49-F238E27FC236}">
                <a16:creationId xmlns:a16="http://schemas.microsoft.com/office/drawing/2014/main" id="{2692475D-C542-6F09-539D-1D3484C65721}"/>
              </a:ext>
            </a:extLst>
          </p:cNvPr>
          <p:cNvSpPr/>
          <p:nvPr/>
        </p:nvSpPr>
        <p:spPr>
          <a:xfrm>
            <a:off x="186590" y="568606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0-Point Star 5">
            <a:extLst>
              <a:ext uri="{FF2B5EF4-FFF2-40B4-BE49-F238E27FC236}">
                <a16:creationId xmlns:a16="http://schemas.microsoft.com/office/drawing/2014/main" id="{BB68C899-3765-687F-17C5-FC716DF3BB66}"/>
              </a:ext>
            </a:extLst>
          </p:cNvPr>
          <p:cNvSpPr/>
          <p:nvPr/>
        </p:nvSpPr>
        <p:spPr>
          <a:xfrm>
            <a:off x="186590" y="6763648"/>
            <a:ext cx="344347" cy="394179"/>
          </a:xfrm>
          <a:prstGeom prst="star10">
            <a:avLst>
              <a:gd name="adj" fmla="val 27778"/>
              <a:gd name="hf" fmla="val 1051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08E01822-EF74-AA7A-4771-55A4FF0D8035}"/>
              </a:ext>
            </a:extLst>
          </p:cNvPr>
          <p:cNvSpPr/>
          <p:nvPr/>
        </p:nvSpPr>
        <p:spPr>
          <a:xfrm>
            <a:off x="186590" y="4701776"/>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07F0A52E-AEAB-9809-629A-52E182F6F4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1" name="Right Arrow 10">
            <a:extLst>
              <a:ext uri="{FF2B5EF4-FFF2-40B4-BE49-F238E27FC236}">
                <a16:creationId xmlns:a16="http://schemas.microsoft.com/office/drawing/2014/main" id="{FE8F64E3-8265-7083-B007-B49266448920}"/>
              </a:ext>
            </a:extLst>
          </p:cNvPr>
          <p:cNvSpPr/>
          <p:nvPr/>
        </p:nvSpPr>
        <p:spPr>
          <a:xfrm>
            <a:off x="186589" y="4205466"/>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42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E5CB2-092E-B93B-A91B-415F9E145C5C}"/>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B926463-F55A-B36A-8D4C-E69FE092E5D5}"/>
              </a:ext>
            </a:extLst>
          </p:cNvPr>
          <p:cNvSpPr>
            <a:spLocks noGrp="1"/>
          </p:cNvSpPr>
          <p:nvPr>
            <p:ph type="body" idx="1"/>
          </p:nvPr>
        </p:nvSpPr>
        <p:spPr>
          <a:xfrm>
            <a:off x="685800" y="517359"/>
            <a:ext cx="5486400" cy="8047538"/>
          </a:xfrm>
        </p:spPr>
        <p:txBody>
          <a:bodyPr/>
          <a:lstStyle/>
          <a:p>
            <a:r>
              <a:rPr lang="en-US" b="1" dirty="0"/>
              <a:t>Step 5: Communicate with learners to let them know what to expect and what to bring. </a:t>
            </a:r>
            <a:r>
              <a:rPr lang="en-US" dirty="0"/>
              <a:t>Here is a sample message:</a:t>
            </a:r>
          </a:p>
          <a:p>
            <a:endParaRPr lang="en-US" dirty="0"/>
          </a:p>
          <a:p>
            <a:r>
              <a:rPr lang="en-US" i="1" dirty="0"/>
              <a:t>On </a:t>
            </a:r>
            <a:r>
              <a:rPr lang="en-US" dirty="0"/>
              <a:t>[day, date], </a:t>
            </a:r>
            <a:r>
              <a:rPr lang="en-US" i="1" dirty="0"/>
              <a:t>we will be learning about celiac disease and how to support our students with celiac disease. This is essential learning for all members of our staff, and we look forward to expanding our understanding of celiac disease together. The training will be one hour of interactive activities. Please come prepared with a pen or pencil and be ready to participate!</a:t>
            </a:r>
          </a:p>
          <a:p>
            <a:endParaRPr lang="en-US" b="1" dirty="0"/>
          </a:p>
          <a:p>
            <a:r>
              <a:rPr lang="en-US" b="1" dirty="0"/>
              <a:t>Step 6: Map out the room setup.</a:t>
            </a:r>
          </a:p>
          <a:p>
            <a:endParaRPr lang="en-US" b="1" dirty="0"/>
          </a:p>
          <a:p>
            <a:r>
              <a:rPr lang="en-US" dirty="0"/>
              <a:t>You can do this in your mind or on paper. Learners will need a partner handy at all times, so they will need to sit in groups of 2, at a minimum. If possible, have learners sit at tables of 4 or 6.</a:t>
            </a:r>
          </a:p>
          <a:p>
            <a:endParaRPr lang="en-US" dirty="0">
              <a:highlight>
                <a:srgbClr val="FFFF00"/>
              </a:highlight>
            </a:endParaRPr>
          </a:p>
          <a:p>
            <a:r>
              <a:rPr lang="en-US" dirty="0"/>
              <a:t>There will be multiple occasions where learners will turn to a partner to discuss an idea. Consider whether you would like to assign seats and partners or let learners choose their own. Partners with similar job assignments may benefit from sharing ideas, as will partners whose jobs differ quite a bit. Ultimately, it is up to you and the dynamic you’d like to create during this learning experience.</a:t>
            </a:r>
          </a:p>
          <a:p>
            <a:endParaRPr lang="en-US" b="1" dirty="0"/>
          </a:p>
          <a:p>
            <a:r>
              <a:rPr lang="en-US" b="1" dirty="0"/>
              <a:t>Step 7: Practice</a:t>
            </a:r>
          </a:p>
          <a:p>
            <a:endParaRPr lang="en-US" b="1" i="1" dirty="0"/>
          </a:p>
          <a:p>
            <a:r>
              <a:rPr lang="en-US" dirty="0"/>
              <a:t>If possible, use the technology and learning space you will be using during the training. You don’t need to have people present when you practice, but walking through each step of the training will help you address any snags ahead of time. More importantly, it will help you facilitate smoothly when it’s time for the real deal.</a:t>
            </a:r>
          </a:p>
          <a:p>
            <a:endParaRPr lang="en-US" dirty="0"/>
          </a:p>
          <a:p>
            <a:endParaRPr lang="en-US" dirty="0"/>
          </a:p>
        </p:txBody>
      </p:sp>
      <p:sp>
        <p:nvSpPr>
          <p:cNvPr id="4" name="Slide Number Placeholder 3">
            <a:extLst>
              <a:ext uri="{FF2B5EF4-FFF2-40B4-BE49-F238E27FC236}">
                <a16:creationId xmlns:a16="http://schemas.microsoft.com/office/drawing/2014/main" id="{79D82B63-626C-7672-850E-5E48CAD35915}"/>
              </a:ext>
            </a:extLst>
          </p:cNvPr>
          <p:cNvSpPr>
            <a:spLocks noGrp="1"/>
          </p:cNvSpPr>
          <p:nvPr>
            <p:ph type="sldNum" sz="quarter" idx="5"/>
          </p:nvPr>
        </p:nvSpPr>
        <p:spPr/>
        <p:txBody>
          <a:bodyPr/>
          <a:lstStyle/>
          <a:p>
            <a:fld id="{FFF2BE9D-1A5F-4044-812F-061EEE8D0837}" type="slidenum">
              <a:rPr lang="en-US" smtClean="0"/>
              <a:t>4</a:t>
            </a:fld>
            <a:endParaRPr lang="en-US"/>
          </a:p>
        </p:txBody>
      </p:sp>
    </p:spTree>
    <p:extLst>
      <p:ext uri="{BB962C8B-B14F-4D97-AF65-F5344CB8AC3E}">
        <p14:creationId xmlns:p14="http://schemas.microsoft.com/office/powerpoint/2010/main" val="3405964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6 mins.</a:t>
            </a:r>
          </a:p>
          <a:p>
            <a:endParaRPr lang="en-US" dirty="0"/>
          </a:p>
          <a:p>
            <a:r>
              <a:rPr lang="en-US" b="1" i="1" dirty="0"/>
              <a:t>As we all know, school is the social hub for most kids. Given this, the inclusivity of social activities can have a real effect on mental health for kids with unique needs. For kids with celiac disease, social activities can be isolating when they include food. More often than not, there are few or no safe choices for them.</a:t>
            </a:r>
          </a:p>
          <a:p>
            <a:endParaRPr lang="en-US" b="1" i="1" dirty="0"/>
          </a:p>
          <a:p>
            <a:r>
              <a:rPr lang="en-US" b="1" i="1" dirty="0"/>
              <a:t>Sure, kids with celiac disease and other dietary needs can bring their own food for these occasions, but is that true inclusion? Not at all.</a:t>
            </a:r>
          </a:p>
          <a:p>
            <a:endParaRPr lang="en-US" b="1" i="1" dirty="0"/>
          </a:p>
          <a:p>
            <a:r>
              <a:rPr lang="en-US" b="1" i="1" dirty="0"/>
              <a:t>Let’s start thinking outside the box. What are some ways that celebrations and fundraisers can be both exciting and inclusive of all students with celiac disease, food allergies, and other dietary restrictions?</a:t>
            </a:r>
          </a:p>
          <a:p>
            <a:endParaRPr lang="en-US" b="1" i="1" dirty="0"/>
          </a:p>
          <a:p>
            <a:r>
              <a:rPr lang="en-US" b="1" i="1" dirty="0"/>
              <a:t>Work together with your group to complete </a:t>
            </a:r>
            <a:r>
              <a:rPr lang="en-US" b="1" i="1" dirty="0">
                <a:solidFill>
                  <a:srgbClr val="54A020"/>
                </a:solidFill>
              </a:rPr>
              <a:t>page 5 </a:t>
            </a:r>
            <a:r>
              <a:rPr lang="en-US" b="1" i="1" dirty="0"/>
              <a:t>in your packet.</a:t>
            </a:r>
          </a:p>
          <a:p>
            <a:endParaRPr lang="en-US" dirty="0"/>
          </a:p>
          <a:p>
            <a:r>
              <a:rPr lang="en-US" dirty="0"/>
              <a:t>Give learners 5 minutes to complete page X.</a:t>
            </a:r>
          </a:p>
          <a:p>
            <a:endParaRPr lang="en-US" dirty="0"/>
          </a:p>
          <a:p>
            <a:r>
              <a:rPr lang="en-US" dirty="0"/>
              <a:t>Call on volunteers from each group to share ideas. Suggest that learners add to their lists as they hear new ideas.</a:t>
            </a:r>
          </a:p>
          <a:p>
            <a:endParaRPr lang="en-US" dirty="0"/>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40</a:t>
            </a:fld>
            <a:endParaRPr lang="en-US"/>
          </a:p>
        </p:txBody>
      </p:sp>
      <p:sp>
        <p:nvSpPr>
          <p:cNvPr id="5" name="Right Arrow 4">
            <a:extLst>
              <a:ext uri="{FF2B5EF4-FFF2-40B4-BE49-F238E27FC236}">
                <a16:creationId xmlns:a16="http://schemas.microsoft.com/office/drawing/2014/main" id="{4E61F35F-0954-AEB3-78D8-75A61E1B271C}"/>
              </a:ext>
            </a:extLst>
          </p:cNvPr>
          <p:cNvSpPr/>
          <p:nvPr/>
        </p:nvSpPr>
        <p:spPr>
          <a:xfrm>
            <a:off x="186589" y="7613355"/>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6E85B4B3-2BC6-8BB3-576C-D95F0EE6FE76}"/>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D8853FF7-2FBB-1B21-0364-78EC0739B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121019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4 mins.</a:t>
            </a:r>
          </a:p>
          <a:p>
            <a:endParaRPr lang="en-US" dirty="0"/>
          </a:p>
          <a:p>
            <a:r>
              <a:rPr lang="en-US" b="1" i="1" dirty="0"/>
              <a:t>Generating ideas is the first step, but the next is making it a reality.</a:t>
            </a:r>
          </a:p>
          <a:p>
            <a:endParaRPr lang="en-US" b="1" i="1" dirty="0"/>
          </a:p>
          <a:p>
            <a:r>
              <a:rPr lang="en-US" b="1" i="1" dirty="0"/>
              <a:t>Turn to </a:t>
            </a:r>
            <a:r>
              <a:rPr lang="en-US" b="1" i="1" dirty="0">
                <a:solidFill>
                  <a:srgbClr val="54A020"/>
                </a:solidFill>
              </a:rPr>
              <a:t>page 6 </a:t>
            </a:r>
            <a:r>
              <a:rPr lang="en-US" b="1" i="1" dirty="0"/>
              <a:t>in your packet. As you fill this out, consider who the major players are in contributing to these changes, and how you individually can initiate and see these changes through.</a:t>
            </a:r>
          </a:p>
          <a:p>
            <a:endParaRPr lang="en-US" dirty="0"/>
          </a:p>
          <a:p>
            <a:r>
              <a:rPr lang="en-US" dirty="0"/>
              <a:t>Have learners complete </a:t>
            </a:r>
            <a:r>
              <a:rPr lang="en-US" b="1" dirty="0">
                <a:solidFill>
                  <a:srgbClr val="54A020"/>
                </a:solidFill>
              </a:rPr>
              <a:t>page 6 </a:t>
            </a:r>
            <a:r>
              <a:rPr lang="en-US" dirty="0"/>
              <a:t>independently.</a:t>
            </a:r>
          </a:p>
          <a:p>
            <a:endParaRPr lang="en-US" dirty="0"/>
          </a:p>
          <a:p>
            <a:r>
              <a:rPr lang="en-US" dirty="0"/>
              <a:t>If time allows, have a few learners share their ideas with the group.</a:t>
            </a:r>
          </a:p>
          <a:p>
            <a:endParaRPr lang="en-US" dirty="0"/>
          </a:p>
          <a:p>
            <a:r>
              <a:rPr lang="en-US" dirty="0"/>
              <a:t>Hand out the “Non-food Activity Handout,” and explain that this is for staff members to keep handy and refer to whenever they need fresh ideas.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41</a:t>
            </a:fld>
            <a:endParaRPr lang="en-US"/>
          </a:p>
        </p:txBody>
      </p:sp>
      <p:sp>
        <p:nvSpPr>
          <p:cNvPr id="5" name="Right Arrow 4">
            <a:extLst>
              <a:ext uri="{FF2B5EF4-FFF2-40B4-BE49-F238E27FC236}">
                <a16:creationId xmlns:a16="http://schemas.microsoft.com/office/drawing/2014/main" id="{1AF04C68-53E0-1224-2A53-53499F2890EC}"/>
              </a:ext>
            </a:extLst>
          </p:cNvPr>
          <p:cNvSpPr/>
          <p:nvPr/>
        </p:nvSpPr>
        <p:spPr>
          <a:xfrm>
            <a:off x="186590" y="5491330"/>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a:extLst>
              <a:ext uri="{FF2B5EF4-FFF2-40B4-BE49-F238E27FC236}">
                <a16:creationId xmlns:a16="http://schemas.microsoft.com/office/drawing/2014/main" id="{D8A3F1E3-58F1-2A01-9316-0DB1DE97CA58}"/>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7" name="Graphic 6" descr="Clock with solid fill">
            <a:extLst>
              <a:ext uri="{FF2B5EF4-FFF2-40B4-BE49-F238E27FC236}">
                <a16:creationId xmlns:a16="http://schemas.microsoft.com/office/drawing/2014/main" id="{2FECBEA1-4C81-1B31-55FD-C644291709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4066243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4B0EB-E999-56B5-16CA-52BF1C645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A0396-870A-FF94-1976-4105D34F84BE}"/>
              </a:ext>
            </a:extLst>
          </p:cNvPr>
          <p:cNvSpPr>
            <a:spLocks noGrp="1" noRot="1" noChangeAspect="1"/>
          </p:cNvSpPr>
          <p:nvPr>
            <p:ph type="sldImg"/>
          </p:nvPr>
        </p:nvSpPr>
        <p:spPr>
          <a:xfrm>
            <a:off x="1358900" y="336550"/>
            <a:ext cx="4140200" cy="3105150"/>
          </a:xfrm>
        </p:spPr>
      </p:sp>
      <p:sp>
        <p:nvSpPr>
          <p:cNvPr id="3" name="Notes Placeholder 2">
            <a:extLst>
              <a:ext uri="{FF2B5EF4-FFF2-40B4-BE49-F238E27FC236}">
                <a16:creationId xmlns:a16="http://schemas.microsoft.com/office/drawing/2014/main" id="{9C5C2344-1914-39C0-617C-637EC442B469}"/>
              </a:ext>
            </a:extLst>
          </p:cNvPr>
          <p:cNvSpPr>
            <a:spLocks noGrp="1"/>
          </p:cNvSpPr>
          <p:nvPr>
            <p:ph type="body" idx="1"/>
          </p:nvPr>
        </p:nvSpPr>
        <p:spPr/>
        <p:txBody>
          <a:bodyPr/>
          <a:lstStyle/>
          <a:p>
            <a:r>
              <a:rPr lang="en-US" dirty="0"/>
              <a:t>3 mins.</a:t>
            </a:r>
          </a:p>
          <a:p>
            <a:endParaRPr lang="en-US" dirty="0"/>
          </a:p>
          <a:p>
            <a:r>
              <a:rPr lang="en-US" b="1" i="1" dirty="0"/>
              <a:t>And lastly, let’s revisit how all of this is relevant to you and your position. Return to </a:t>
            </a:r>
            <a:r>
              <a:rPr lang="en-US" b="1" i="1" dirty="0">
                <a:solidFill>
                  <a:srgbClr val="54A020"/>
                </a:solidFill>
              </a:rPr>
              <a:t>page 1 </a:t>
            </a:r>
            <a:r>
              <a:rPr lang="en-US" b="1" i="1" dirty="0"/>
              <a:t>of your packet, where you started a list at the beginning of the training.</a:t>
            </a:r>
          </a:p>
          <a:p>
            <a:endParaRPr lang="en-US" b="1" i="1" dirty="0"/>
          </a:p>
          <a:p>
            <a:r>
              <a:rPr lang="en-US" b="1" i="1" dirty="0"/>
              <a:t>What else can you add to it now that you know more about celiac disease? Even if you never plan to use learning materials beyond the computer or paper, you can still play a role in keeping students with celiac disease safe and included. Jot your ideas under question #2.</a:t>
            </a:r>
          </a:p>
          <a:p>
            <a:endParaRPr lang="en-US" dirty="0"/>
          </a:p>
          <a:p>
            <a:r>
              <a:rPr lang="en-US" dirty="0"/>
              <a:t>Give learners two minutes to add to their list.</a:t>
            </a:r>
          </a:p>
          <a:p>
            <a:endParaRPr lang="en-US" dirty="0"/>
          </a:p>
          <a:p>
            <a:r>
              <a:rPr lang="en-US" dirty="0"/>
              <a:t>Call on a few learners to share their ideas. Encourage all learners to add to their list as they hear new ideas that apply to them.</a:t>
            </a:r>
          </a:p>
          <a:p>
            <a:endParaRPr lang="en-US" dirty="0"/>
          </a:p>
        </p:txBody>
      </p:sp>
      <p:sp>
        <p:nvSpPr>
          <p:cNvPr id="4" name="Slide Number Placeholder 3">
            <a:extLst>
              <a:ext uri="{FF2B5EF4-FFF2-40B4-BE49-F238E27FC236}">
                <a16:creationId xmlns:a16="http://schemas.microsoft.com/office/drawing/2014/main" id="{27E0A9BA-DB7B-7590-3A04-171449A50183}"/>
              </a:ext>
            </a:extLst>
          </p:cNvPr>
          <p:cNvSpPr>
            <a:spLocks noGrp="1"/>
          </p:cNvSpPr>
          <p:nvPr>
            <p:ph type="sldNum" sz="quarter" idx="5"/>
          </p:nvPr>
        </p:nvSpPr>
        <p:spPr/>
        <p:txBody>
          <a:bodyPr/>
          <a:lstStyle/>
          <a:p>
            <a:fld id="{FFF2BE9D-1A5F-4044-812F-061EEE8D0837}" type="slidenum">
              <a:rPr lang="en-US" smtClean="0"/>
              <a:t>42</a:t>
            </a:fld>
            <a:endParaRPr lang="en-US"/>
          </a:p>
        </p:txBody>
      </p:sp>
      <p:sp>
        <p:nvSpPr>
          <p:cNvPr id="5" name="Right Arrow 4">
            <a:extLst>
              <a:ext uri="{FF2B5EF4-FFF2-40B4-BE49-F238E27FC236}">
                <a16:creationId xmlns:a16="http://schemas.microsoft.com/office/drawing/2014/main" id="{0AFA17D7-F0AA-33B9-5215-22AC48A810B9}"/>
              </a:ext>
            </a:extLst>
          </p:cNvPr>
          <p:cNvSpPr/>
          <p:nvPr/>
        </p:nvSpPr>
        <p:spPr>
          <a:xfrm>
            <a:off x="186590" y="6116973"/>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E5E9F1D6-362A-A195-77BC-A6D8B4E35F26}"/>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C4F3B024-2878-1183-163D-B7508EAA43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780264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dirty="0"/>
          </a:p>
          <a:p>
            <a:r>
              <a:rPr lang="en-US" dirty="0"/>
              <a:t>Thank participants for their time and participation.</a:t>
            </a:r>
          </a:p>
          <a:p>
            <a:endParaRPr lang="en-US" dirty="0"/>
          </a:p>
          <a:p>
            <a:r>
              <a:rPr lang="en-US" b="1" i="1" dirty="0"/>
              <a:t>If you remember nothing else from today, please remember that there are many nuances to celiac disease and the gluten-free diet. You’re not expected to be an expert, but you are expected to keep all students safe and included.</a:t>
            </a:r>
          </a:p>
          <a:p>
            <a:endParaRPr lang="en-US" b="1" i="1" dirty="0"/>
          </a:p>
          <a:p>
            <a:r>
              <a:rPr lang="en-US" b="1" i="1" dirty="0"/>
              <a:t>Remember to reach out to your resources at school and the student’s caregivers if you have any questions.</a:t>
            </a:r>
          </a:p>
          <a:p>
            <a:endParaRPr lang="en-US" dirty="0"/>
          </a:p>
          <a:p>
            <a:r>
              <a:rPr lang="en-US" dirty="0"/>
              <a:t>Remind learners of who their school and district resources (for example, a school nurse, a supervisor, or even yourself!) are to ensure that they are following plans appropriately and safely including students with celiac disease.</a:t>
            </a:r>
          </a:p>
        </p:txBody>
      </p:sp>
      <p:sp>
        <p:nvSpPr>
          <p:cNvPr id="4" name="Slide Number Placeholder 3"/>
          <p:cNvSpPr>
            <a:spLocks noGrp="1"/>
          </p:cNvSpPr>
          <p:nvPr>
            <p:ph type="sldNum" sz="quarter" idx="5"/>
          </p:nvPr>
        </p:nvSpPr>
        <p:spPr/>
        <p:txBody>
          <a:bodyPr/>
          <a:lstStyle/>
          <a:p>
            <a:fld id="{FFF2BE9D-1A5F-4044-812F-061EEE8D0837}" type="slidenum">
              <a:rPr lang="en-US" smtClean="0"/>
              <a:t>43</a:t>
            </a:fld>
            <a:endParaRPr lang="en-US"/>
          </a:p>
        </p:txBody>
      </p:sp>
      <p:sp>
        <p:nvSpPr>
          <p:cNvPr id="5" name="Right Arrow 4">
            <a:extLst>
              <a:ext uri="{FF2B5EF4-FFF2-40B4-BE49-F238E27FC236}">
                <a16:creationId xmlns:a16="http://schemas.microsoft.com/office/drawing/2014/main" id="{CE8807CB-8D27-91CB-38C2-EECEDBED9989}"/>
              </a:ext>
            </a:extLst>
          </p:cNvPr>
          <p:cNvSpPr/>
          <p:nvPr/>
        </p:nvSpPr>
        <p:spPr>
          <a:xfrm>
            <a:off x="186589" y="6378230"/>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1FB05DA1-7F4C-3DAD-7B35-7BBBB7EF0DD4}"/>
              </a:ext>
            </a:extLst>
          </p:cNvPr>
          <p:cNvSpPr/>
          <p:nvPr/>
        </p:nvSpPr>
        <p:spPr>
          <a:xfrm>
            <a:off x="186590" y="4677710"/>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25DDEA52-4ECE-1F55-9489-408B962CF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10" name="Right Arrow 9">
            <a:extLst>
              <a:ext uri="{FF2B5EF4-FFF2-40B4-BE49-F238E27FC236}">
                <a16:creationId xmlns:a16="http://schemas.microsoft.com/office/drawing/2014/main" id="{EE4D69F4-F2F6-284E-90DC-704EBC9FC9BA}"/>
              </a:ext>
            </a:extLst>
          </p:cNvPr>
          <p:cNvSpPr/>
          <p:nvPr/>
        </p:nvSpPr>
        <p:spPr>
          <a:xfrm>
            <a:off x="186589" y="4200280"/>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645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5 mins.</a:t>
            </a:r>
          </a:p>
          <a:p>
            <a:endParaRPr lang="en-US" dirty="0"/>
          </a:p>
          <a:p>
            <a:r>
              <a:rPr lang="en-US" dirty="0"/>
              <a:t>If there is time to answer questions, take time now to do so.</a:t>
            </a:r>
          </a:p>
          <a:p>
            <a:endParaRPr lang="en-US" dirty="0"/>
          </a:p>
          <a:p>
            <a:r>
              <a:rPr lang="en-US" dirty="0"/>
              <a:t>If there is not time, let learners know how they can get their questions answered. Some options:</a:t>
            </a:r>
          </a:p>
          <a:p>
            <a:pPr marL="285750" indent="-285750">
              <a:buFont typeface="Arial" panose="020B0604020202020204" pitchFamily="34" charset="0"/>
              <a:buChar char="•"/>
            </a:pPr>
            <a:r>
              <a:rPr lang="en-US" dirty="0"/>
              <a:t>They write the question on a sticky note (pads provided on tables by you) and stick to to the board/wall/table before leaving. You will follow up with answers.</a:t>
            </a:r>
          </a:p>
          <a:p>
            <a:pPr marL="285750" indent="-285750">
              <a:buFont typeface="Arial" panose="020B0604020202020204" pitchFamily="34" charset="0"/>
              <a:buChar char="•"/>
            </a:pPr>
            <a:r>
              <a:rPr lang="en-US" dirty="0"/>
              <a:t>Contact you with questions.</a:t>
            </a:r>
          </a:p>
          <a:p>
            <a:pPr marL="285750" indent="-285750">
              <a:buFont typeface="Arial" panose="020B0604020202020204" pitchFamily="34" charset="0"/>
              <a:buChar char="•"/>
            </a:pPr>
            <a:r>
              <a:rPr lang="en-US" dirty="0"/>
              <a:t>Contact a different school or district resource person with questions.</a:t>
            </a:r>
          </a:p>
          <a:p>
            <a:pPr marL="285750" indent="-285750">
              <a:buFont typeface="Arial" panose="020B0604020202020204" pitchFamily="34" charset="0"/>
              <a:buChar char="•"/>
            </a:pPr>
            <a:endParaRPr lang="en-US" dirty="0"/>
          </a:p>
          <a:p>
            <a:r>
              <a:rPr lang="en-US" dirty="0"/>
              <a:t>If there are any questions you do not know the answer to, please do not attempt to make up answers. You can contact Valerie Kraft at Beyond Celiac by emailing </a:t>
            </a:r>
            <a:r>
              <a:rPr lang="en-US" dirty="0">
                <a:hlinkClick r:id="rId3"/>
              </a:rPr>
              <a:t>vkraft@beyondceliac.org</a:t>
            </a:r>
            <a:r>
              <a:rPr lang="en-US" dirty="0"/>
              <a:t>. </a:t>
            </a:r>
          </a:p>
        </p:txBody>
      </p:sp>
      <p:sp>
        <p:nvSpPr>
          <p:cNvPr id="4" name="Slide Number Placeholder 3"/>
          <p:cNvSpPr>
            <a:spLocks noGrp="1"/>
          </p:cNvSpPr>
          <p:nvPr>
            <p:ph type="sldNum" sz="quarter" idx="5"/>
          </p:nvPr>
        </p:nvSpPr>
        <p:spPr/>
        <p:txBody>
          <a:bodyPr/>
          <a:lstStyle/>
          <a:p>
            <a:fld id="{FFF2BE9D-1A5F-4044-812F-061EEE8D0837}" type="slidenum">
              <a:rPr lang="en-US" smtClean="0"/>
              <a:t>44</a:t>
            </a:fld>
            <a:endParaRPr lang="en-US"/>
          </a:p>
        </p:txBody>
      </p:sp>
      <p:sp>
        <p:nvSpPr>
          <p:cNvPr id="5" name="Right Arrow 4">
            <a:extLst>
              <a:ext uri="{FF2B5EF4-FFF2-40B4-BE49-F238E27FC236}">
                <a16:creationId xmlns:a16="http://schemas.microsoft.com/office/drawing/2014/main" id="{C0B884FF-DED3-9663-5F1B-09F5A018C978}"/>
              </a:ext>
            </a:extLst>
          </p:cNvPr>
          <p:cNvSpPr/>
          <p:nvPr/>
        </p:nvSpPr>
        <p:spPr>
          <a:xfrm>
            <a:off x="186590" y="4206979"/>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ock with solid fill">
            <a:extLst>
              <a:ext uri="{FF2B5EF4-FFF2-40B4-BE49-F238E27FC236}">
                <a16:creationId xmlns:a16="http://schemas.microsoft.com/office/drawing/2014/main" id="{E3A91160-C8EB-B6CA-C43F-1260E4A8DA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060569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&lt; 1 min.</a:t>
            </a:r>
          </a:p>
          <a:p>
            <a:endParaRPr lang="en-US" dirty="0"/>
          </a:p>
          <a:p>
            <a:r>
              <a:rPr lang="en-US" dirty="0"/>
              <a:t>Say goodbye and end the training.</a:t>
            </a:r>
          </a:p>
        </p:txBody>
      </p:sp>
      <p:sp>
        <p:nvSpPr>
          <p:cNvPr id="4" name="Slide Number Placeholder 3"/>
          <p:cNvSpPr>
            <a:spLocks noGrp="1"/>
          </p:cNvSpPr>
          <p:nvPr>
            <p:ph type="sldNum" sz="quarter" idx="5"/>
          </p:nvPr>
        </p:nvSpPr>
        <p:spPr/>
        <p:txBody>
          <a:bodyPr/>
          <a:lstStyle/>
          <a:p>
            <a:fld id="{FFF2BE9D-1A5F-4044-812F-061EEE8D0837}" type="slidenum">
              <a:rPr lang="en-US" smtClean="0"/>
              <a:t>45</a:t>
            </a:fld>
            <a:endParaRPr lang="en-US"/>
          </a:p>
        </p:txBody>
      </p:sp>
      <p:sp>
        <p:nvSpPr>
          <p:cNvPr id="5" name="Right Arrow 4">
            <a:extLst>
              <a:ext uri="{FF2B5EF4-FFF2-40B4-BE49-F238E27FC236}">
                <a16:creationId xmlns:a16="http://schemas.microsoft.com/office/drawing/2014/main" id="{F109FB03-038C-2CE8-8347-F161F123E46B}"/>
              </a:ext>
            </a:extLst>
          </p:cNvPr>
          <p:cNvSpPr/>
          <p:nvPr/>
        </p:nvSpPr>
        <p:spPr>
          <a:xfrm>
            <a:off x="186590" y="4215980"/>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ock with solid fill">
            <a:extLst>
              <a:ext uri="{FF2B5EF4-FFF2-40B4-BE49-F238E27FC236}">
                <a16:creationId xmlns:a16="http://schemas.microsoft.com/office/drawing/2014/main" id="{B9C8E58D-643B-AAA0-F8A2-7ECF28760D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17481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86587-ADE4-CA97-337E-76FFF610252A}"/>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91702741-3823-0274-7C4F-8360343DC8A1}"/>
              </a:ext>
            </a:extLst>
          </p:cNvPr>
          <p:cNvSpPr>
            <a:spLocks noGrp="1"/>
          </p:cNvSpPr>
          <p:nvPr>
            <p:ph type="body" idx="1"/>
          </p:nvPr>
        </p:nvSpPr>
        <p:spPr>
          <a:xfrm>
            <a:off x="685800" y="517359"/>
            <a:ext cx="5486400" cy="8047538"/>
          </a:xfrm>
        </p:spPr>
        <p:txBody>
          <a:bodyPr/>
          <a:lstStyle/>
          <a:p>
            <a:r>
              <a:rPr lang="en-US" b="1" dirty="0"/>
              <a:t>Step 8: Gather Materials</a:t>
            </a:r>
          </a:p>
          <a:p>
            <a:endParaRPr lang="en-US" dirty="0"/>
          </a:p>
          <a:p>
            <a:r>
              <a:rPr lang="en-US" dirty="0"/>
              <a:t>Make sure you have the following:</a:t>
            </a:r>
          </a:p>
          <a:p>
            <a:endParaRPr lang="en-US" dirty="0"/>
          </a:p>
          <a:p>
            <a:pPr marL="285750" indent="-285750">
              <a:buFont typeface="Arial" panose="020B0604020202020204" pitchFamily="34" charset="0"/>
              <a:buChar char="•"/>
            </a:pPr>
            <a:r>
              <a:rPr lang="en-US" dirty="0"/>
              <a:t>1 learner packet for each learner</a:t>
            </a:r>
          </a:p>
          <a:p>
            <a:pPr marL="285750" indent="-285750">
              <a:buFont typeface="Arial" panose="020B0604020202020204" pitchFamily="34" charset="0"/>
              <a:buChar char="•"/>
            </a:pPr>
            <a:r>
              <a:rPr lang="en-US" dirty="0"/>
              <a:t>1 facilitator guide</a:t>
            </a:r>
          </a:p>
          <a:p>
            <a:pPr marL="285750" indent="-285750">
              <a:buFont typeface="Arial" panose="020B0604020202020204" pitchFamily="34" charset="0"/>
              <a:buChar char="•"/>
            </a:pPr>
            <a:r>
              <a:rPr lang="en-US" dirty="0"/>
              <a:t>1 computer with “Celiac for Schools” open in </a:t>
            </a:r>
            <a:r>
              <a:rPr lang="en-US" b="1" dirty="0"/>
              <a:t>Slide Show </a:t>
            </a:r>
            <a:r>
              <a:rPr lang="en-US" dirty="0"/>
              <a:t>mode</a:t>
            </a:r>
          </a:p>
          <a:p>
            <a:pPr marL="285750" indent="-285750">
              <a:buFont typeface="Arial" panose="020B0604020202020204" pitchFamily="34" charset="0"/>
              <a:buChar char="•"/>
            </a:pPr>
            <a:r>
              <a:rPr lang="en-US" dirty="0"/>
              <a:t>extra pens </a:t>
            </a:r>
          </a:p>
          <a:p>
            <a:pPr marL="285750" indent="-285750">
              <a:buFont typeface="Arial" panose="020B0604020202020204" pitchFamily="34" charset="0"/>
              <a:buChar char="•"/>
            </a:pPr>
            <a:r>
              <a:rPr lang="en-US" dirty="0"/>
              <a:t>2 packs of sticky notes for each table (optional)</a:t>
            </a:r>
          </a:p>
          <a:p>
            <a:endParaRPr lang="en-US" dirty="0"/>
          </a:p>
          <a:p>
            <a:r>
              <a:rPr lang="en-US" b="1" dirty="0"/>
              <a:t>Step 9: Facilitate!</a:t>
            </a:r>
          </a:p>
          <a:p>
            <a:endParaRPr lang="en-US" dirty="0"/>
          </a:p>
          <a:p>
            <a:r>
              <a:rPr lang="en-US" dirty="0"/>
              <a:t>You’re ready to teach your staff how to support students with celiac disease!</a:t>
            </a:r>
          </a:p>
          <a:p>
            <a:endParaRPr lang="en-US" b="1" dirty="0"/>
          </a:p>
          <a:p>
            <a:r>
              <a:rPr lang="en-US" b="1" dirty="0"/>
              <a:t>Step 10: Follow up</a:t>
            </a:r>
          </a:p>
          <a:p>
            <a:endParaRPr lang="en-US" dirty="0"/>
          </a:p>
          <a:p>
            <a:r>
              <a:rPr lang="en-US" dirty="0"/>
              <a:t>Throughout the training, someone is bound to have questions you may not feel confident answering. Please contact Valerie Kraft at Beyond Celiac with any questions. She can be reached here:</a:t>
            </a:r>
          </a:p>
          <a:p>
            <a:endParaRPr lang="en-US" dirty="0"/>
          </a:p>
          <a:p>
            <a:r>
              <a:rPr lang="en-US" dirty="0"/>
              <a:t>Valerie Kraft</a:t>
            </a:r>
          </a:p>
          <a:p>
            <a:r>
              <a:rPr lang="en-US" dirty="0"/>
              <a:t>Director of Community Engagement</a:t>
            </a:r>
          </a:p>
          <a:p>
            <a:r>
              <a:rPr lang="en-US" dirty="0"/>
              <a:t>Beyond Celiac</a:t>
            </a:r>
          </a:p>
          <a:p>
            <a:r>
              <a:rPr lang="en-US" dirty="0">
                <a:hlinkClick r:id="rId3"/>
              </a:rPr>
              <a:t>vkraft@beyondceliac.org</a:t>
            </a:r>
            <a:endParaRPr lang="en-US" dirty="0"/>
          </a:p>
          <a:p>
            <a:endParaRPr lang="en-US" dirty="0"/>
          </a:p>
          <a:p>
            <a:r>
              <a:rPr lang="en-US" dirty="0"/>
              <a:t>After receiving your answer, be sure to follow up with the individual or entire group to share.</a:t>
            </a:r>
          </a:p>
          <a:p>
            <a:endParaRPr lang="en-US" dirty="0"/>
          </a:p>
          <a:p>
            <a:r>
              <a:rPr lang="en-US" dirty="0"/>
              <a:t>Additionally, consider a follow-up discussion every few weeks during staff meetings. Find out what types of progress has been made and what types of hurdles have been faced. Clarify any questions and continue to advocate for your students with celiac disease.</a:t>
            </a:r>
          </a:p>
          <a:p>
            <a:endParaRPr lang="en-US" dirty="0"/>
          </a:p>
          <a:p>
            <a:r>
              <a:rPr lang="en-US" dirty="0"/>
              <a:t>Thank you for your advocacy and support!</a:t>
            </a:r>
          </a:p>
          <a:p>
            <a:endParaRPr lang="en-US" dirty="0"/>
          </a:p>
        </p:txBody>
      </p:sp>
      <p:sp>
        <p:nvSpPr>
          <p:cNvPr id="4" name="Slide Number Placeholder 3">
            <a:extLst>
              <a:ext uri="{FF2B5EF4-FFF2-40B4-BE49-F238E27FC236}">
                <a16:creationId xmlns:a16="http://schemas.microsoft.com/office/drawing/2014/main" id="{37B63BDE-5A32-382F-B642-DE16CAC9D65B}"/>
              </a:ext>
            </a:extLst>
          </p:cNvPr>
          <p:cNvSpPr>
            <a:spLocks noGrp="1"/>
          </p:cNvSpPr>
          <p:nvPr>
            <p:ph type="sldNum" sz="quarter" idx="5"/>
          </p:nvPr>
        </p:nvSpPr>
        <p:spPr/>
        <p:txBody>
          <a:bodyPr/>
          <a:lstStyle/>
          <a:p>
            <a:fld id="{FFF2BE9D-1A5F-4044-812F-061EEE8D0837}" type="slidenum">
              <a:rPr lang="en-US" smtClean="0"/>
              <a:t>5</a:t>
            </a:fld>
            <a:endParaRPr lang="en-US"/>
          </a:p>
        </p:txBody>
      </p:sp>
    </p:spTree>
    <p:extLst>
      <p:ext uri="{BB962C8B-B14F-4D97-AF65-F5344CB8AC3E}">
        <p14:creationId xmlns:p14="http://schemas.microsoft.com/office/powerpoint/2010/main" val="35873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N/A</a:t>
            </a:r>
          </a:p>
          <a:p>
            <a:endParaRPr lang="en-US" dirty="0"/>
          </a:p>
          <a:p>
            <a:r>
              <a:rPr lang="en-US" dirty="0"/>
              <a:t>Have this slide up on the screen as learners arrive.</a:t>
            </a:r>
          </a:p>
          <a:p>
            <a:endParaRPr lang="en-US" dirty="0"/>
          </a:p>
          <a:p>
            <a:r>
              <a:rPr lang="en-US" dirty="0"/>
              <a:t>Greet learners as they arrive and ensure that they take seats according to the seating arrangement you planned.</a:t>
            </a:r>
          </a:p>
          <a:p>
            <a:endParaRPr lang="en-US" dirty="0"/>
          </a:p>
          <a:p>
            <a:r>
              <a:rPr lang="en-US" dirty="0"/>
              <a:t>When it is time for training to begin, move forward to the next slide.</a:t>
            </a:r>
          </a:p>
        </p:txBody>
      </p:sp>
      <p:sp>
        <p:nvSpPr>
          <p:cNvPr id="4" name="Slide Number Placeholder 3"/>
          <p:cNvSpPr>
            <a:spLocks noGrp="1"/>
          </p:cNvSpPr>
          <p:nvPr>
            <p:ph type="sldNum" sz="quarter" idx="5"/>
          </p:nvPr>
        </p:nvSpPr>
        <p:spPr/>
        <p:txBody>
          <a:bodyPr/>
          <a:lstStyle/>
          <a:p>
            <a:fld id="{FFF2BE9D-1A5F-4044-812F-061EEE8D0837}" type="slidenum">
              <a:rPr lang="en-US" smtClean="0"/>
              <a:t>6</a:t>
            </a:fld>
            <a:endParaRPr lang="en-US"/>
          </a:p>
        </p:txBody>
      </p:sp>
      <p:sp>
        <p:nvSpPr>
          <p:cNvPr id="5" name="Right Arrow 4">
            <a:extLst>
              <a:ext uri="{FF2B5EF4-FFF2-40B4-BE49-F238E27FC236}">
                <a16:creationId xmlns:a16="http://schemas.microsoft.com/office/drawing/2014/main" id="{A205C935-040B-A730-1BCF-9BADBD35C5C4}"/>
              </a:ext>
            </a:extLst>
          </p:cNvPr>
          <p:cNvSpPr/>
          <p:nvPr/>
        </p:nvSpPr>
        <p:spPr>
          <a:xfrm>
            <a:off x="186590" y="4215977"/>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ock with solid fill">
            <a:extLst>
              <a:ext uri="{FF2B5EF4-FFF2-40B4-BE49-F238E27FC236}">
                <a16:creationId xmlns:a16="http://schemas.microsoft.com/office/drawing/2014/main" id="{60BA7F6C-3E56-E037-6659-5CAAA29720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225766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146C-9AC7-2651-D9F2-3EE043AB2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3A923-C214-C92D-7480-225DE30E55B2}"/>
              </a:ext>
            </a:extLst>
          </p:cNvPr>
          <p:cNvSpPr>
            <a:spLocks noGrp="1" noRot="1" noChangeAspect="1"/>
          </p:cNvSpPr>
          <p:nvPr>
            <p:ph type="sldImg"/>
          </p:nvPr>
        </p:nvSpPr>
        <p:spPr>
          <a:xfrm>
            <a:off x="1358900" y="336550"/>
            <a:ext cx="4140200" cy="3105150"/>
          </a:xfrm>
        </p:spPr>
      </p:sp>
      <p:sp>
        <p:nvSpPr>
          <p:cNvPr id="3" name="Notes Placeholder 2">
            <a:extLst>
              <a:ext uri="{FF2B5EF4-FFF2-40B4-BE49-F238E27FC236}">
                <a16:creationId xmlns:a16="http://schemas.microsoft.com/office/drawing/2014/main" id="{F7229ACE-BAC6-1E6F-C0A0-B09E2CF72E9D}"/>
              </a:ext>
            </a:extLst>
          </p:cNvPr>
          <p:cNvSpPr>
            <a:spLocks noGrp="1"/>
          </p:cNvSpPr>
          <p:nvPr>
            <p:ph type="body" idx="1"/>
          </p:nvPr>
        </p:nvSpPr>
        <p:spPr/>
        <p:txBody>
          <a:bodyPr/>
          <a:lstStyle/>
          <a:p>
            <a:r>
              <a:rPr lang="en-US" dirty="0"/>
              <a:t>1 min.</a:t>
            </a:r>
          </a:p>
          <a:p>
            <a:endParaRPr lang="en-US" dirty="0"/>
          </a:p>
          <a:p>
            <a:r>
              <a:rPr lang="en-US" dirty="0"/>
              <a:t>Welcome learners and introduce yourself if needed.</a:t>
            </a:r>
          </a:p>
          <a:p>
            <a:endParaRPr lang="en-US" dirty="0"/>
          </a:p>
          <a:p>
            <a:r>
              <a:rPr lang="en-US" dirty="0"/>
              <a:t>Check that all learners are seated according to your seating arrangement.</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CE03D8D-D924-898E-314E-28CFE5894336}"/>
              </a:ext>
            </a:extLst>
          </p:cNvPr>
          <p:cNvSpPr>
            <a:spLocks noGrp="1"/>
          </p:cNvSpPr>
          <p:nvPr>
            <p:ph type="sldNum" sz="quarter" idx="5"/>
          </p:nvPr>
        </p:nvSpPr>
        <p:spPr/>
        <p:txBody>
          <a:bodyPr/>
          <a:lstStyle/>
          <a:p>
            <a:fld id="{FFF2BE9D-1A5F-4044-812F-061EEE8D0837}" type="slidenum">
              <a:rPr lang="en-US" smtClean="0"/>
              <a:t>7</a:t>
            </a:fld>
            <a:endParaRPr lang="en-US"/>
          </a:p>
        </p:txBody>
      </p:sp>
      <p:sp>
        <p:nvSpPr>
          <p:cNvPr id="5" name="Right Arrow 4">
            <a:extLst>
              <a:ext uri="{FF2B5EF4-FFF2-40B4-BE49-F238E27FC236}">
                <a16:creationId xmlns:a16="http://schemas.microsoft.com/office/drawing/2014/main" id="{7391516D-26AA-FDA4-FAB1-3A6A93BB08FC}"/>
              </a:ext>
            </a:extLst>
          </p:cNvPr>
          <p:cNvSpPr/>
          <p:nvPr/>
        </p:nvSpPr>
        <p:spPr>
          <a:xfrm>
            <a:off x="186590" y="4215972"/>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ock with solid fill">
            <a:extLst>
              <a:ext uri="{FF2B5EF4-FFF2-40B4-BE49-F238E27FC236}">
                <a16:creationId xmlns:a16="http://schemas.microsoft.com/office/drawing/2014/main" id="{2AD23A61-05AF-DCB0-9990-B80550C3EE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Tree>
    <p:extLst>
      <p:ext uri="{BB962C8B-B14F-4D97-AF65-F5344CB8AC3E}">
        <p14:creationId xmlns:p14="http://schemas.microsoft.com/office/powerpoint/2010/main" val="162937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5BC1-3967-48FE-A7B3-0E1208826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4CA27-E291-E61E-40E9-9BDE74A74EF4}"/>
              </a:ext>
            </a:extLst>
          </p:cNvPr>
          <p:cNvSpPr>
            <a:spLocks noGrp="1" noRot="1" noChangeAspect="1"/>
          </p:cNvSpPr>
          <p:nvPr>
            <p:ph type="sldImg"/>
          </p:nvPr>
        </p:nvSpPr>
        <p:spPr>
          <a:xfrm>
            <a:off x="1358900" y="336550"/>
            <a:ext cx="4140200" cy="3105150"/>
          </a:xfrm>
        </p:spPr>
      </p:sp>
      <p:sp>
        <p:nvSpPr>
          <p:cNvPr id="3" name="Notes Placeholder 2">
            <a:extLst>
              <a:ext uri="{FF2B5EF4-FFF2-40B4-BE49-F238E27FC236}">
                <a16:creationId xmlns:a16="http://schemas.microsoft.com/office/drawing/2014/main" id="{6C80707D-E567-2F0D-5453-17682F0D9875}"/>
              </a:ext>
            </a:extLst>
          </p:cNvPr>
          <p:cNvSpPr>
            <a:spLocks noGrp="1"/>
          </p:cNvSpPr>
          <p:nvPr>
            <p:ph type="body" idx="1"/>
          </p:nvPr>
        </p:nvSpPr>
        <p:spPr/>
        <p:txBody>
          <a:bodyPr/>
          <a:lstStyle/>
          <a:p>
            <a:r>
              <a:rPr lang="en-US" dirty="0"/>
              <a:t>2 mins.</a:t>
            </a:r>
          </a:p>
          <a:p>
            <a:endParaRPr lang="en-US" dirty="0"/>
          </a:p>
          <a:p>
            <a:r>
              <a:rPr lang="en-US" b="1" i="1" dirty="0"/>
              <a:t>We’re here today to learn about celiac disease. You may know a little bit about it, a lot, or nothing at all. As we begin, what’s most important to know is that it’s a condition that impacts many facets of life: physical, social, and emotional.</a:t>
            </a:r>
          </a:p>
          <a:p>
            <a:endParaRPr lang="en-US" b="1" i="1" dirty="0"/>
          </a:p>
          <a:p>
            <a:r>
              <a:rPr lang="en-US" b="1" i="1" dirty="0"/>
              <a:t>Even if you don’t work directly with a student who has celiac disease right now, you can still play a role in positively impacting a student’s school experience by applying what you learn here today.</a:t>
            </a:r>
          </a:p>
          <a:p>
            <a:endParaRPr lang="en-US" dirty="0"/>
          </a:p>
          <a:p>
            <a:r>
              <a:rPr lang="en-US" dirty="0"/>
              <a:t>Have learners turn to </a:t>
            </a:r>
            <a:r>
              <a:rPr lang="en-US" b="1" dirty="0">
                <a:solidFill>
                  <a:srgbClr val="54A020"/>
                </a:solidFill>
              </a:rPr>
              <a:t>page 1 </a:t>
            </a:r>
            <a:r>
              <a:rPr lang="en-US" dirty="0"/>
              <a:t>in their packet.</a:t>
            </a:r>
          </a:p>
          <a:p>
            <a:endParaRPr lang="en-US" dirty="0"/>
          </a:p>
          <a:p>
            <a:r>
              <a:rPr lang="en-US" b="1" i="1" dirty="0"/>
              <a:t>On this page, under question #1, you’ll take one minute to begin a list of ways you can play a role in supporting any student with special healthcare needs. We will complete #2 later in the training.</a:t>
            </a:r>
          </a:p>
          <a:p>
            <a:endParaRPr lang="en-US" dirty="0"/>
          </a:p>
          <a:p>
            <a:r>
              <a:rPr lang="en-US" dirty="0"/>
              <a:t>Give learners one minute to begin their list. They may work alone or share ideas with others at their table.</a:t>
            </a:r>
          </a:p>
          <a:p>
            <a:endParaRPr lang="en-US" dirty="0"/>
          </a:p>
          <a:p>
            <a:r>
              <a:rPr lang="en-US" dirty="0"/>
              <a:t>Examples: Advocate for inclusive practices, raise awareness, address social and learning barriers, address extracurricular barriers</a:t>
            </a:r>
          </a:p>
          <a:p>
            <a:endParaRPr lang="en-US" dirty="0"/>
          </a:p>
          <a:p>
            <a:endParaRPr lang="en-US" dirty="0"/>
          </a:p>
        </p:txBody>
      </p:sp>
      <p:sp>
        <p:nvSpPr>
          <p:cNvPr id="4" name="Slide Number Placeholder 3">
            <a:extLst>
              <a:ext uri="{FF2B5EF4-FFF2-40B4-BE49-F238E27FC236}">
                <a16:creationId xmlns:a16="http://schemas.microsoft.com/office/drawing/2014/main" id="{073DF854-D4CF-7258-6F32-4B876969A95C}"/>
              </a:ext>
            </a:extLst>
          </p:cNvPr>
          <p:cNvSpPr>
            <a:spLocks noGrp="1"/>
          </p:cNvSpPr>
          <p:nvPr>
            <p:ph type="sldNum" sz="quarter" idx="5"/>
          </p:nvPr>
        </p:nvSpPr>
        <p:spPr/>
        <p:txBody>
          <a:bodyPr/>
          <a:lstStyle/>
          <a:p>
            <a:fld id="{FFF2BE9D-1A5F-4044-812F-061EEE8D0837}" type="slidenum">
              <a:rPr lang="en-US" smtClean="0"/>
              <a:t>8</a:t>
            </a:fld>
            <a:endParaRPr lang="en-US"/>
          </a:p>
        </p:txBody>
      </p:sp>
      <p:sp>
        <p:nvSpPr>
          <p:cNvPr id="5" name="Right Arrow 4">
            <a:extLst>
              <a:ext uri="{FF2B5EF4-FFF2-40B4-BE49-F238E27FC236}">
                <a16:creationId xmlns:a16="http://schemas.microsoft.com/office/drawing/2014/main" id="{5C4EF384-5B59-DC5D-482C-6D12541687E4}"/>
              </a:ext>
            </a:extLst>
          </p:cNvPr>
          <p:cNvSpPr/>
          <p:nvPr/>
        </p:nvSpPr>
        <p:spPr>
          <a:xfrm>
            <a:off x="186590" y="6131571"/>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0-Point Star 5">
            <a:extLst>
              <a:ext uri="{FF2B5EF4-FFF2-40B4-BE49-F238E27FC236}">
                <a16:creationId xmlns:a16="http://schemas.microsoft.com/office/drawing/2014/main" id="{02E19041-862B-0F3A-233B-9EBE71F7E3B8}"/>
              </a:ext>
            </a:extLst>
          </p:cNvPr>
          <p:cNvSpPr/>
          <p:nvPr/>
        </p:nvSpPr>
        <p:spPr>
          <a:xfrm>
            <a:off x="186590" y="8048071"/>
            <a:ext cx="344347" cy="394179"/>
          </a:xfrm>
          <a:prstGeom prst="star10">
            <a:avLst>
              <a:gd name="adj" fmla="val 27778"/>
              <a:gd name="hf" fmla="val 1051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FDD6E8C2-1915-EF91-EC46-F27E88B40C6A}"/>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40FB74D3-1C43-5503-C694-E9C29B19C8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sp>
        <p:nvSpPr>
          <p:cNvPr id="9" name="Oval Callout 8">
            <a:extLst>
              <a:ext uri="{FF2B5EF4-FFF2-40B4-BE49-F238E27FC236}">
                <a16:creationId xmlns:a16="http://schemas.microsoft.com/office/drawing/2014/main" id="{1249C9CD-B790-FC63-BCD1-2BAE0859016C}"/>
              </a:ext>
            </a:extLst>
          </p:cNvPr>
          <p:cNvSpPr/>
          <p:nvPr/>
        </p:nvSpPr>
        <p:spPr>
          <a:xfrm>
            <a:off x="186590" y="6586718"/>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0" name="Right Arrow 9">
            <a:extLst>
              <a:ext uri="{FF2B5EF4-FFF2-40B4-BE49-F238E27FC236}">
                <a16:creationId xmlns:a16="http://schemas.microsoft.com/office/drawing/2014/main" id="{254D22E8-2531-BECB-1D87-35109940269C}"/>
              </a:ext>
            </a:extLst>
          </p:cNvPr>
          <p:cNvSpPr/>
          <p:nvPr/>
        </p:nvSpPr>
        <p:spPr>
          <a:xfrm>
            <a:off x="186590" y="7424402"/>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99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336550"/>
            <a:ext cx="4140200" cy="3105150"/>
          </a:xfrm>
        </p:spPr>
      </p:sp>
      <p:sp>
        <p:nvSpPr>
          <p:cNvPr id="3" name="Notes Placeholder 2"/>
          <p:cNvSpPr>
            <a:spLocks noGrp="1"/>
          </p:cNvSpPr>
          <p:nvPr>
            <p:ph type="body" idx="1"/>
          </p:nvPr>
        </p:nvSpPr>
        <p:spPr/>
        <p:txBody>
          <a:bodyPr/>
          <a:lstStyle/>
          <a:p>
            <a:r>
              <a:rPr lang="en-US" dirty="0"/>
              <a:t>1 min.</a:t>
            </a:r>
          </a:p>
          <a:p>
            <a:endParaRPr lang="en-US" b="1" i="1" dirty="0"/>
          </a:p>
          <a:p>
            <a:r>
              <a:rPr lang="en-US" b="1" i="1" dirty="0"/>
              <a:t>What is celiac disease? Please take a couple seconds to silently read the answer options.</a:t>
            </a:r>
          </a:p>
          <a:p>
            <a:endParaRPr lang="en-US" dirty="0"/>
          </a:p>
          <a:p>
            <a:r>
              <a:rPr lang="en-US" dirty="0"/>
              <a:t>Allow learners a few seconds to read the slide.</a:t>
            </a:r>
          </a:p>
          <a:p>
            <a:endParaRPr lang="en-US" dirty="0"/>
          </a:p>
          <a:p>
            <a:r>
              <a:rPr lang="en-US" b="1" i="1" dirty="0"/>
              <a:t>Think about your answer, but don’t say it out loud yet. You will be moving to a designated area of the room with others who have the same answer.</a:t>
            </a:r>
          </a:p>
          <a:p>
            <a:endParaRPr lang="en-US" dirty="0"/>
          </a:p>
          <a:p>
            <a:r>
              <a:rPr lang="en-US" dirty="0"/>
              <a:t>Point out which designated area (i.e. by the bookshelf, in the back corner, etc.) they should go to for option 1, for option 2, and so on.</a:t>
            </a:r>
          </a:p>
          <a:p>
            <a:endParaRPr lang="en-US" dirty="0"/>
          </a:p>
          <a:p>
            <a:r>
              <a:rPr lang="en-US" b="1" i="1" dirty="0"/>
              <a:t>Please move to your designated area.</a:t>
            </a:r>
          </a:p>
          <a:p>
            <a:endParaRPr lang="en-US" dirty="0"/>
          </a:p>
          <a:p>
            <a:r>
              <a:rPr lang="en-US" dirty="0"/>
              <a:t>If there is a mobility challenge in the group, have everyone remain in their seats and hold up the correlating number of fingers to show which answer they choose.</a:t>
            </a:r>
          </a:p>
          <a:p>
            <a:endParaRPr lang="en-US" dirty="0"/>
          </a:p>
          <a:p>
            <a:r>
              <a:rPr lang="en-US" dirty="0"/>
              <a:t>Call on one person from each group to explain why they chose what they did. Be careful not to indicate whether their answer is right or wrong.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F2BE9D-1A5F-4044-812F-061EEE8D0837}" type="slidenum">
              <a:rPr lang="en-US" smtClean="0"/>
              <a:t>9</a:t>
            </a:fld>
            <a:endParaRPr lang="en-US"/>
          </a:p>
        </p:txBody>
      </p:sp>
      <p:sp>
        <p:nvSpPr>
          <p:cNvPr id="5" name="Right Arrow 4">
            <a:extLst>
              <a:ext uri="{FF2B5EF4-FFF2-40B4-BE49-F238E27FC236}">
                <a16:creationId xmlns:a16="http://schemas.microsoft.com/office/drawing/2014/main" id="{6C72D565-CDC5-3D12-FD1C-16497FF4C9B7}"/>
              </a:ext>
            </a:extLst>
          </p:cNvPr>
          <p:cNvSpPr/>
          <p:nvPr/>
        </p:nvSpPr>
        <p:spPr>
          <a:xfrm>
            <a:off x="186590" y="4889750"/>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Callout 6">
            <a:extLst>
              <a:ext uri="{FF2B5EF4-FFF2-40B4-BE49-F238E27FC236}">
                <a16:creationId xmlns:a16="http://schemas.microsoft.com/office/drawing/2014/main" id="{82493DBE-CC9A-A398-760F-9F4C7A8DFE03}"/>
              </a:ext>
            </a:extLst>
          </p:cNvPr>
          <p:cNvSpPr/>
          <p:nvPr/>
        </p:nvSpPr>
        <p:spPr>
          <a:xfrm>
            <a:off x="186590" y="4256602"/>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Graphic 7" descr="Clock with solid fill">
            <a:extLst>
              <a:ext uri="{FF2B5EF4-FFF2-40B4-BE49-F238E27FC236}">
                <a16:creationId xmlns:a16="http://schemas.microsoft.com/office/drawing/2014/main" id="{3BB8FDFE-151A-46D9-7A38-9033B7554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590" y="3753853"/>
            <a:ext cx="394178" cy="394178"/>
          </a:xfrm>
          <a:prstGeom prst="rect">
            <a:avLst/>
          </a:prstGeom>
        </p:spPr>
      </p:pic>
      <p:pic>
        <p:nvPicPr>
          <p:cNvPr id="9" name="Graphic 8" descr="Wheelchair with solid fill">
            <a:extLst>
              <a:ext uri="{FF2B5EF4-FFF2-40B4-BE49-F238E27FC236}">
                <a16:creationId xmlns:a16="http://schemas.microsoft.com/office/drawing/2014/main" id="{20589A1F-9A4E-B5D7-98E8-5E4603E7B7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590" y="7222290"/>
            <a:ext cx="394178" cy="394178"/>
          </a:xfrm>
          <a:prstGeom prst="rect">
            <a:avLst/>
          </a:prstGeom>
        </p:spPr>
      </p:pic>
      <p:sp>
        <p:nvSpPr>
          <p:cNvPr id="10" name="Right Arrow 9">
            <a:extLst>
              <a:ext uri="{FF2B5EF4-FFF2-40B4-BE49-F238E27FC236}">
                <a16:creationId xmlns:a16="http://schemas.microsoft.com/office/drawing/2014/main" id="{B5C070A7-809D-879B-E5D0-0AD23434F673}"/>
              </a:ext>
            </a:extLst>
          </p:cNvPr>
          <p:cNvSpPr/>
          <p:nvPr/>
        </p:nvSpPr>
        <p:spPr>
          <a:xfrm>
            <a:off x="186588" y="6114009"/>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AC302AF1-0BAE-CF04-B7EB-D46E5F222D5A}"/>
              </a:ext>
            </a:extLst>
          </p:cNvPr>
          <p:cNvSpPr/>
          <p:nvPr/>
        </p:nvSpPr>
        <p:spPr>
          <a:xfrm>
            <a:off x="186589" y="8034003"/>
            <a:ext cx="344347" cy="280797"/>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Callout 11">
            <a:extLst>
              <a:ext uri="{FF2B5EF4-FFF2-40B4-BE49-F238E27FC236}">
                <a16:creationId xmlns:a16="http://schemas.microsoft.com/office/drawing/2014/main" id="{9022243E-72A0-06F4-FB3D-48723E0D77DC}"/>
              </a:ext>
            </a:extLst>
          </p:cNvPr>
          <p:cNvSpPr/>
          <p:nvPr/>
        </p:nvSpPr>
        <p:spPr>
          <a:xfrm>
            <a:off x="186587" y="5334651"/>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3" name="Oval Callout 12">
            <a:extLst>
              <a:ext uri="{FF2B5EF4-FFF2-40B4-BE49-F238E27FC236}">
                <a16:creationId xmlns:a16="http://schemas.microsoft.com/office/drawing/2014/main" id="{AB40DE30-2AF7-C3FD-A4C5-97AB2F1C54E6}"/>
              </a:ext>
            </a:extLst>
          </p:cNvPr>
          <p:cNvSpPr/>
          <p:nvPr/>
        </p:nvSpPr>
        <p:spPr>
          <a:xfrm>
            <a:off x="186586" y="6795313"/>
            <a:ext cx="344347" cy="218209"/>
          </a:xfrm>
          <a:prstGeom prst="wedgeEllipseCallout">
            <a:avLst>
              <a:gd name="adj1" fmla="val 34069"/>
              <a:gd name="adj2" fmla="val 73027"/>
            </a:avLst>
          </a:prstGeom>
          <a:solidFill>
            <a:srgbClr val="E04C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20904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rgbClr val="769F5E"/>
                </a:solidFill>
              </a:defRPr>
            </a:lvl1pPr>
          </a:lstStyle>
          <a:p>
            <a:r>
              <a:rPr lang="en-US" dirty="0"/>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10093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246736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5794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3038633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2108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1613121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315960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12484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203927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5" name="Footer Placeholder 4"/>
          <p:cNvSpPr>
            <a:spLocks noGrp="1"/>
          </p:cNvSpPr>
          <p:nvPr>
            <p:ph type="ftr" sz="quarter" idx="11"/>
          </p:nvPr>
        </p:nvSpPr>
        <p:spPr>
          <a:xfrm>
            <a:off x="609599" y="6041363"/>
            <a:ext cx="462297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378318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6" name="Footer Placeholder 5"/>
          <p:cNvSpPr>
            <a:spLocks noGrp="1"/>
          </p:cNvSpPr>
          <p:nvPr>
            <p:ph type="ftr" sz="quarter" idx="11"/>
          </p:nvPr>
        </p:nvSpPr>
        <p:spPr>
          <a:xfrm>
            <a:off x="609599" y="6041363"/>
            <a:ext cx="462297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411347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8" name="Footer Placeholder 7"/>
          <p:cNvSpPr>
            <a:spLocks noGrp="1"/>
          </p:cNvSpPr>
          <p:nvPr>
            <p:ph type="ftr" sz="quarter" idx="11"/>
          </p:nvPr>
        </p:nvSpPr>
        <p:spPr>
          <a:xfrm>
            <a:off x="609599" y="6041363"/>
            <a:ext cx="462297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265567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4" name="Footer Placeholder 3"/>
          <p:cNvSpPr>
            <a:spLocks noGrp="1"/>
          </p:cNvSpPr>
          <p:nvPr>
            <p:ph type="ftr" sz="quarter" idx="11"/>
          </p:nvPr>
        </p:nvSpPr>
        <p:spPr>
          <a:xfrm>
            <a:off x="609599" y="6041363"/>
            <a:ext cx="462297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5917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3" name="Footer Placeholder 2"/>
          <p:cNvSpPr>
            <a:spLocks noGrp="1"/>
          </p:cNvSpPr>
          <p:nvPr>
            <p:ph type="ftr" sz="quarter" idx="11"/>
          </p:nvPr>
        </p:nvSpPr>
        <p:spPr>
          <a:xfrm>
            <a:off x="609599" y="6041363"/>
            <a:ext cx="462297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302542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6" name="Footer Placeholder 5"/>
          <p:cNvSpPr>
            <a:spLocks noGrp="1"/>
          </p:cNvSpPr>
          <p:nvPr>
            <p:ph type="ftr" sz="quarter" idx="11"/>
          </p:nvPr>
        </p:nvSpPr>
        <p:spPr>
          <a:xfrm>
            <a:off x="609599" y="6041363"/>
            <a:ext cx="462297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2016308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31662671-D979-974F-9E8A-2D002C6894B8}" type="datetimeFigureOut">
              <a:rPr lang="en-US" smtClean="0"/>
              <a:t>12/29/2025</a:t>
            </a:fld>
            <a:endParaRPr lang="en-US"/>
          </a:p>
        </p:txBody>
      </p:sp>
      <p:sp>
        <p:nvSpPr>
          <p:cNvPr id="6" name="Footer Placeholder 5"/>
          <p:cNvSpPr>
            <a:spLocks noGrp="1"/>
          </p:cNvSpPr>
          <p:nvPr>
            <p:ph type="ftr" sz="quarter" idx="11"/>
          </p:nvPr>
        </p:nvSpPr>
        <p:spPr>
          <a:xfrm>
            <a:off x="609599" y="6041363"/>
            <a:ext cx="462297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44676" y="6041363"/>
            <a:ext cx="512638" cy="365125"/>
          </a:xfrm>
          <a:prstGeom prst="rect">
            <a:avLst/>
          </a:prstGeom>
        </p:spPr>
        <p:txBody>
          <a:bodyPr/>
          <a:lstStyle/>
          <a:p>
            <a:fld id="{B0D19CFB-D324-DB43-83F4-79BC0BD53DAF}" type="slidenum">
              <a:rPr lang="en-US" smtClean="0"/>
              <a:t>‹#›</a:t>
            </a:fld>
            <a:endParaRPr lang="en-US"/>
          </a:p>
        </p:txBody>
      </p:sp>
    </p:spTree>
    <p:extLst>
      <p:ext uri="{BB962C8B-B14F-4D97-AF65-F5344CB8AC3E}">
        <p14:creationId xmlns:p14="http://schemas.microsoft.com/office/powerpoint/2010/main" val="375088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image" Target="../media/image9.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22.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27.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png"/><Relationship Id="rId4" Type="http://schemas.openxmlformats.org/officeDocument/2006/relationships/image" Target="../media/image54.jpeg"/><Relationship Id="rId9" Type="http://schemas.openxmlformats.org/officeDocument/2006/relationships/image" Target="../media/image59.jpe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7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3177-4883-23D0-D3B4-641D45C3C089}"/>
              </a:ext>
            </a:extLst>
          </p:cNvPr>
          <p:cNvSpPr>
            <a:spLocks noGrp="1"/>
          </p:cNvSpPr>
          <p:nvPr>
            <p:ph type="ctrTitle"/>
          </p:nvPr>
        </p:nvSpPr>
        <p:spPr>
          <a:xfrm>
            <a:off x="1130595" y="1264224"/>
            <a:ext cx="5826719" cy="1646302"/>
          </a:xfrm>
        </p:spPr>
        <p:txBody>
          <a:bodyPr/>
          <a:lstStyle/>
          <a:p>
            <a:pPr algn="l"/>
            <a:r>
              <a:rPr lang="en-US" sz="4000" dirty="0"/>
              <a:t>Hidden Slide</a:t>
            </a:r>
          </a:p>
        </p:txBody>
      </p:sp>
      <p:sp>
        <p:nvSpPr>
          <p:cNvPr id="3" name="Subtitle 2">
            <a:extLst>
              <a:ext uri="{FF2B5EF4-FFF2-40B4-BE49-F238E27FC236}">
                <a16:creationId xmlns:a16="http://schemas.microsoft.com/office/drawing/2014/main" id="{AB46581E-D1DA-1059-405C-0146D822A35D}"/>
              </a:ext>
            </a:extLst>
          </p:cNvPr>
          <p:cNvSpPr>
            <a:spLocks noGrp="1"/>
          </p:cNvSpPr>
          <p:nvPr>
            <p:ph type="subTitle" idx="1"/>
          </p:nvPr>
        </p:nvSpPr>
        <p:spPr>
          <a:xfrm>
            <a:off x="1130594" y="3429000"/>
            <a:ext cx="5826719" cy="1096899"/>
          </a:xfrm>
        </p:spPr>
        <p:txBody>
          <a:bodyPr>
            <a:normAutofit fontScale="92500"/>
          </a:bodyPr>
          <a:lstStyle/>
          <a:p>
            <a:pPr algn="l"/>
            <a:r>
              <a:rPr lang="en-US" sz="2800" dirty="0">
                <a:solidFill>
                  <a:schemeClr val="bg2">
                    <a:lumMod val="50000"/>
                  </a:schemeClr>
                </a:solidFill>
              </a:rPr>
              <a:t>Select </a:t>
            </a:r>
            <a:r>
              <a:rPr lang="en-US" sz="2800" b="1" dirty="0">
                <a:solidFill>
                  <a:schemeClr val="tx1"/>
                </a:solidFill>
              </a:rPr>
              <a:t>View &gt; Notes Page</a:t>
            </a:r>
            <a:r>
              <a:rPr lang="en-US" sz="2800" dirty="0">
                <a:solidFill>
                  <a:schemeClr val="tx1"/>
                </a:solidFill>
              </a:rPr>
              <a:t> </a:t>
            </a:r>
            <a:r>
              <a:rPr lang="en-US" sz="2800" dirty="0">
                <a:solidFill>
                  <a:schemeClr val="bg2">
                    <a:lumMod val="50000"/>
                  </a:schemeClr>
                </a:solidFill>
              </a:rPr>
              <a:t>for background and setup information.</a:t>
            </a:r>
          </a:p>
        </p:txBody>
      </p:sp>
    </p:spTree>
    <p:extLst>
      <p:ext uri="{BB962C8B-B14F-4D97-AF65-F5344CB8AC3E}">
        <p14:creationId xmlns:p14="http://schemas.microsoft.com/office/powerpoint/2010/main" val="298174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8A568-CD6C-E8D1-2775-8D375E58FDE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B883B2-F332-4652-2FD5-6BE22234CDB9}"/>
              </a:ext>
            </a:extLst>
          </p:cNvPr>
          <p:cNvSpPr>
            <a:spLocks noGrp="1"/>
          </p:cNvSpPr>
          <p:nvPr>
            <p:ph type="title"/>
          </p:nvPr>
        </p:nvSpPr>
        <p:spPr/>
        <p:txBody>
          <a:bodyPr>
            <a:normAutofit/>
          </a:bodyPr>
          <a:lstStyle/>
          <a:p>
            <a:pPr marL="742950" indent="-742950">
              <a:buFont typeface="+mj-lt"/>
              <a:buAutoNum type="arabicParenR" startAt="2"/>
            </a:pPr>
            <a:r>
              <a:rPr lang="en-US" sz="3800" dirty="0">
                <a:solidFill>
                  <a:schemeClr val="accent2"/>
                </a:solidFill>
              </a:rPr>
              <a:t>Celiac disease is an </a:t>
            </a:r>
            <a:r>
              <a:rPr lang="en-US" sz="3800" i="1" dirty="0">
                <a:solidFill>
                  <a:schemeClr val="accent2"/>
                </a:solidFill>
              </a:rPr>
              <a:t>autoimmune disorder</a:t>
            </a:r>
            <a:r>
              <a:rPr lang="en-US" sz="3800" dirty="0">
                <a:solidFill>
                  <a:schemeClr val="accent2"/>
                </a:solidFill>
              </a:rPr>
              <a:t>.</a:t>
            </a:r>
          </a:p>
        </p:txBody>
      </p:sp>
      <p:pic>
        <p:nvPicPr>
          <p:cNvPr id="35" name="Picture 34" descr="Sunlit wheat field">
            <a:extLst>
              <a:ext uri="{FF2B5EF4-FFF2-40B4-BE49-F238E27FC236}">
                <a16:creationId xmlns:a16="http://schemas.microsoft.com/office/drawing/2014/main" id="{9A1FEEC8-50B5-EB05-03D4-5708C31F5E2C}"/>
              </a:ext>
            </a:extLst>
          </p:cNvPr>
          <p:cNvPicPr>
            <a:picLocks noChangeAspect="1"/>
          </p:cNvPicPr>
          <p:nvPr/>
        </p:nvPicPr>
        <p:blipFill>
          <a:blip r:embed="rId3" cstate="print">
            <a:alphaModFix amt="56000"/>
            <a:extLst>
              <a:ext uri="{28A0092B-C50C-407E-A947-70E740481C1C}">
                <a14:useLocalDpi xmlns:a14="http://schemas.microsoft.com/office/drawing/2010/main"/>
              </a:ext>
            </a:extLst>
          </a:blip>
          <a:srcRect/>
          <a:stretch/>
        </p:blipFill>
        <p:spPr>
          <a:xfrm>
            <a:off x="609600" y="1913846"/>
            <a:ext cx="6872980" cy="4581986"/>
          </a:xfrm>
          <a:prstGeom prst="roundRect">
            <a:avLst/>
          </a:prstGeom>
          <a:effectLst>
            <a:outerShdw sx="1000" sy="1000" algn="ctr" rotWithShape="0">
              <a:srgbClr val="000000"/>
            </a:outerShdw>
          </a:effectLst>
        </p:spPr>
      </p:pic>
      <p:sp>
        <p:nvSpPr>
          <p:cNvPr id="7" name="Content Placeholder 6">
            <a:extLst>
              <a:ext uri="{FF2B5EF4-FFF2-40B4-BE49-F238E27FC236}">
                <a16:creationId xmlns:a16="http://schemas.microsoft.com/office/drawing/2014/main" id="{D4FBC679-E19F-83D3-AB10-A9F11948195E}"/>
              </a:ext>
            </a:extLst>
          </p:cNvPr>
          <p:cNvSpPr>
            <a:spLocks noGrp="1"/>
          </p:cNvSpPr>
          <p:nvPr>
            <p:ph sz="half" idx="1"/>
          </p:nvPr>
        </p:nvSpPr>
        <p:spPr>
          <a:xfrm>
            <a:off x="864236" y="3020996"/>
            <a:ext cx="2919221" cy="1725561"/>
          </a:xfrm>
        </p:spPr>
        <p:txBody>
          <a:bodyPr>
            <a:normAutofit lnSpcReduction="10000"/>
          </a:bodyPr>
          <a:lstStyle/>
          <a:p>
            <a:pPr marL="0" indent="0" algn="ctr">
              <a:buNone/>
            </a:pPr>
            <a:r>
              <a:rPr lang="en-US" sz="2800" dirty="0">
                <a:solidFill>
                  <a:schemeClr val="tx1"/>
                </a:solidFill>
              </a:rPr>
              <a:t>Triggered by ingesting a </a:t>
            </a:r>
            <a:r>
              <a:rPr lang="en-US" sz="2800" b="1" dirty="0">
                <a:solidFill>
                  <a:schemeClr val="accent2"/>
                </a:solidFill>
              </a:rPr>
              <a:t>protein</a:t>
            </a:r>
            <a:r>
              <a:rPr lang="en-US" sz="2800" b="1" dirty="0"/>
              <a:t> </a:t>
            </a:r>
            <a:r>
              <a:rPr lang="en-US" sz="2800" dirty="0">
                <a:solidFill>
                  <a:schemeClr val="tx1"/>
                </a:solidFill>
              </a:rPr>
              <a:t>called</a:t>
            </a:r>
            <a:r>
              <a:rPr lang="en-US" sz="2800" b="1" dirty="0"/>
              <a:t> </a:t>
            </a:r>
            <a:r>
              <a:rPr lang="en-US" sz="2800" b="1" dirty="0">
                <a:solidFill>
                  <a:schemeClr val="accent2"/>
                </a:solidFill>
              </a:rPr>
              <a:t>gluten</a:t>
            </a:r>
          </a:p>
        </p:txBody>
      </p:sp>
      <p:sp>
        <p:nvSpPr>
          <p:cNvPr id="19" name="Content Placeholder 18">
            <a:extLst>
              <a:ext uri="{FF2B5EF4-FFF2-40B4-BE49-F238E27FC236}">
                <a16:creationId xmlns:a16="http://schemas.microsoft.com/office/drawing/2014/main" id="{0358E3FC-0BBE-0582-46C0-5A95E490C6EF}"/>
              </a:ext>
            </a:extLst>
          </p:cNvPr>
          <p:cNvSpPr>
            <a:spLocks noGrp="1"/>
          </p:cNvSpPr>
          <p:nvPr>
            <p:ph sz="half" idx="2"/>
          </p:nvPr>
        </p:nvSpPr>
        <p:spPr>
          <a:xfrm>
            <a:off x="4046090" y="3020996"/>
            <a:ext cx="3230843" cy="2767011"/>
          </a:xfrm>
        </p:spPr>
        <p:txBody>
          <a:bodyPr>
            <a:noAutofit/>
          </a:bodyPr>
          <a:lstStyle/>
          <a:p>
            <a:pPr marL="0" indent="0">
              <a:buNone/>
            </a:pPr>
            <a:r>
              <a:rPr lang="en-US" sz="2600" dirty="0">
                <a:solidFill>
                  <a:schemeClr val="tx1"/>
                </a:solidFill>
              </a:rPr>
              <a:t>Found in</a:t>
            </a:r>
            <a:endParaRPr lang="en-US" sz="1200" dirty="0">
              <a:solidFill>
                <a:schemeClr val="tx1"/>
              </a:solidFill>
            </a:endParaRPr>
          </a:p>
          <a:p>
            <a:pPr>
              <a:buFont typeface="Wingdings" pitchFamily="2" charset="2"/>
              <a:buChar char="Ø"/>
            </a:pPr>
            <a:r>
              <a:rPr lang="en-US" sz="2600" b="1" dirty="0">
                <a:solidFill>
                  <a:schemeClr val="accent2"/>
                </a:solidFill>
              </a:rPr>
              <a:t>wheat</a:t>
            </a:r>
          </a:p>
          <a:p>
            <a:pPr>
              <a:buFont typeface="Wingdings" pitchFamily="2" charset="2"/>
              <a:buChar char="Ø"/>
            </a:pPr>
            <a:r>
              <a:rPr lang="en-US" sz="2600" b="1" dirty="0">
                <a:solidFill>
                  <a:schemeClr val="accent2"/>
                </a:solidFill>
              </a:rPr>
              <a:t>barley</a:t>
            </a:r>
          </a:p>
          <a:p>
            <a:pPr>
              <a:buFont typeface="Wingdings" pitchFamily="2" charset="2"/>
              <a:buChar char="Ø"/>
            </a:pPr>
            <a:r>
              <a:rPr lang="en-US" sz="2600" b="1" dirty="0">
                <a:solidFill>
                  <a:schemeClr val="accent2"/>
                </a:solidFill>
              </a:rPr>
              <a:t>rye</a:t>
            </a:r>
          </a:p>
        </p:txBody>
      </p:sp>
      <p:pic>
        <p:nvPicPr>
          <p:cNvPr id="2" name="Picture 1" descr="A green and orange text&#10;&#10;AI-generated content may be incorrect.">
            <a:extLst>
              <a:ext uri="{FF2B5EF4-FFF2-40B4-BE49-F238E27FC236}">
                <a16:creationId xmlns:a16="http://schemas.microsoft.com/office/drawing/2014/main" id="{0BE27E83-1912-D7D8-BA0B-7B3270E6F3E0}"/>
              </a:ext>
            </a:extLst>
          </p:cNvPr>
          <p:cNvPicPr>
            <a:picLocks noChangeAspect="1"/>
          </p:cNvPicPr>
          <p:nvPr/>
        </p:nvPicPr>
        <p:blipFill>
          <a:blip r:embed="rId4"/>
          <a:stretch>
            <a:fillRect/>
          </a:stretch>
        </p:blipFill>
        <p:spPr>
          <a:xfrm>
            <a:off x="311757" y="6495832"/>
            <a:ext cx="552479" cy="210495"/>
          </a:xfrm>
          <a:prstGeom prst="rect">
            <a:avLst/>
          </a:prstGeom>
        </p:spPr>
      </p:pic>
    </p:spTree>
    <p:extLst>
      <p:ext uri="{BB962C8B-B14F-4D97-AF65-F5344CB8AC3E}">
        <p14:creationId xmlns:p14="http://schemas.microsoft.com/office/powerpoint/2010/main" val="233572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82D515-3CFB-B239-7D01-F8EF1AE98F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ADB6D7-3C80-73E9-A5AD-9285E1879CF7}"/>
              </a:ext>
            </a:extLst>
          </p:cNvPr>
          <p:cNvSpPr>
            <a:spLocks noGrp="1"/>
          </p:cNvSpPr>
          <p:nvPr>
            <p:ph type="title"/>
          </p:nvPr>
        </p:nvSpPr>
        <p:spPr>
          <a:xfrm>
            <a:off x="508000" y="609599"/>
            <a:ext cx="6371265" cy="1671021"/>
          </a:xfrm>
        </p:spPr>
        <p:txBody>
          <a:bodyPr>
            <a:noAutofit/>
          </a:bodyPr>
          <a:lstStyle/>
          <a:p>
            <a:pPr>
              <a:lnSpc>
                <a:spcPct val="90000"/>
              </a:lnSpc>
            </a:pPr>
            <a:r>
              <a:rPr lang="en-US" dirty="0">
                <a:solidFill>
                  <a:schemeClr val="accent2"/>
                </a:solidFill>
              </a:rPr>
              <a:t>People with celiac disease only need to be careful about foods and beverages.</a:t>
            </a:r>
          </a:p>
        </p:txBody>
      </p:sp>
      <p:graphicFrame>
        <p:nvGraphicFramePr>
          <p:cNvPr id="7" name="Content Placeholder 5">
            <a:extLst>
              <a:ext uri="{FF2B5EF4-FFF2-40B4-BE49-F238E27FC236}">
                <a16:creationId xmlns:a16="http://schemas.microsoft.com/office/drawing/2014/main" id="{2A5EB151-DDF2-EBCF-3ACE-3E984ED0C972}"/>
              </a:ext>
            </a:extLst>
          </p:cNvPr>
          <p:cNvGraphicFramePr>
            <a:graphicFrameLocks noGrp="1"/>
          </p:cNvGraphicFramePr>
          <p:nvPr>
            <p:ph idx="1"/>
            <p:extLst>
              <p:ext uri="{D42A27DB-BD31-4B8C-83A1-F6EECF244321}">
                <p14:modId xmlns:p14="http://schemas.microsoft.com/office/powerpoint/2010/main" val="2950015588"/>
              </p:ext>
            </p:extLst>
          </p:nvPr>
        </p:nvGraphicFramePr>
        <p:xfrm>
          <a:off x="1287307" y="2827688"/>
          <a:ext cx="4676789" cy="2529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een and orange text&#10;&#10;AI-generated content may be incorrect.">
            <a:extLst>
              <a:ext uri="{FF2B5EF4-FFF2-40B4-BE49-F238E27FC236}">
                <a16:creationId xmlns:a16="http://schemas.microsoft.com/office/drawing/2014/main" id="{6992EB2B-9F9B-D61F-AD9E-8B6E68263873}"/>
              </a:ext>
            </a:extLst>
          </p:cNvPr>
          <p:cNvPicPr>
            <a:picLocks noChangeAspect="1"/>
          </p:cNvPicPr>
          <p:nvPr/>
        </p:nvPicPr>
        <p:blipFill>
          <a:blip r:embed="rId8"/>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59175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AE42B-EC53-1ACF-29B2-49A0D5C556DB}"/>
            </a:ext>
          </a:extLst>
        </p:cNvPr>
        <p:cNvGrpSpPr/>
        <p:nvPr/>
      </p:nvGrpSpPr>
      <p:grpSpPr>
        <a:xfrm>
          <a:off x="0" y="0"/>
          <a:ext cx="0" cy="0"/>
          <a:chOff x="0" y="0"/>
          <a:chExt cx="0" cy="0"/>
        </a:xfrm>
      </p:grpSpPr>
      <p:pic>
        <p:nvPicPr>
          <p:cNvPr id="37" name="Picture 36" descr="Hands holding colorful pieces of dough&#10;&#10;AI-generated content may be incorrect.">
            <a:extLst>
              <a:ext uri="{FF2B5EF4-FFF2-40B4-BE49-F238E27FC236}">
                <a16:creationId xmlns:a16="http://schemas.microsoft.com/office/drawing/2014/main" id="{D9375D48-C439-96EB-87AD-4FDB0AA86A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30865">
            <a:off x="471429" y="382954"/>
            <a:ext cx="2706198" cy="1806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Young child finger painting">
            <a:extLst>
              <a:ext uri="{FF2B5EF4-FFF2-40B4-BE49-F238E27FC236}">
                <a16:creationId xmlns:a16="http://schemas.microsoft.com/office/drawing/2014/main" id="{DE58D031-6475-14B5-30BE-96F34BD0A8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605738">
            <a:off x="6236242" y="321770"/>
            <a:ext cx="2677884" cy="1785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4">
            <a:extLst>
              <a:ext uri="{FF2B5EF4-FFF2-40B4-BE49-F238E27FC236}">
                <a16:creationId xmlns:a16="http://schemas.microsoft.com/office/drawing/2014/main" id="{D19418C4-934D-1F0A-3116-AAA16275B0D7}"/>
              </a:ext>
            </a:extLst>
          </p:cNvPr>
          <p:cNvSpPr>
            <a:spLocks noGrp="1"/>
          </p:cNvSpPr>
          <p:nvPr>
            <p:ph type="title"/>
          </p:nvPr>
        </p:nvSpPr>
        <p:spPr>
          <a:xfrm>
            <a:off x="2712207" y="301546"/>
            <a:ext cx="3984090" cy="1825703"/>
          </a:xfrm>
        </p:spPr>
        <p:txBody>
          <a:bodyPr>
            <a:normAutofit fontScale="90000"/>
          </a:bodyPr>
          <a:lstStyle/>
          <a:p>
            <a:pPr algn="ctr"/>
            <a:r>
              <a:rPr lang="en-US" sz="4000" dirty="0">
                <a:solidFill>
                  <a:schemeClr val="accent2"/>
                </a:solidFill>
              </a:rPr>
              <a:t>False!</a:t>
            </a:r>
            <a:br>
              <a:rPr lang="en-US" sz="4000" dirty="0">
                <a:solidFill>
                  <a:schemeClr val="accent2"/>
                </a:solidFill>
              </a:rPr>
            </a:br>
            <a:br>
              <a:rPr lang="en-US" sz="1800" dirty="0">
                <a:solidFill>
                  <a:schemeClr val="accent2"/>
                </a:solidFill>
              </a:rPr>
            </a:br>
            <a:r>
              <a:rPr lang="en-US" sz="3100" dirty="0">
                <a:solidFill>
                  <a:schemeClr val="accent2"/>
                </a:solidFill>
              </a:rPr>
              <a:t>Gluten is </a:t>
            </a:r>
            <a:br>
              <a:rPr lang="en-US" sz="3100" dirty="0">
                <a:solidFill>
                  <a:schemeClr val="accent2"/>
                </a:solidFill>
              </a:rPr>
            </a:br>
            <a:r>
              <a:rPr lang="en-US" sz="3100" dirty="0">
                <a:solidFill>
                  <a:schemeClr val="accent2"/>
                </a:solidFill>
              </a:rPr>
              <a:t>all around us.</a:t>
            </a:r>
            <a:br>
              <a:rPr lang="en-US" dirty="0">
                <a:solidFill>
                  <a:schemeClr val="accent2"/>
                </a:solidFill>
              </a:rPr>
            </a:br>
            <a:endParaRPr lang="en-US" dirty="0">
              <a:solidFill>
                <a:schemeClr val="accent2"/>
              </a:solidFill>
            </a:endParaRPr>
          </a:p>
        </p:txBody>
      </p:sp>
      <p:pic>
        <p:nvPicPr>
          <p:cNvPr id="28" name="Picture 27" descr="Person standing close to shorn sheep eating grass in pasture, with palm held to furthest sheep’s mouth">
            <a:extLst>
              <a:ext uri="{FF2B5EF4-FFF2-40B4-BE49-F238E27FC236}">
                <a16:creationId xmlns:a16="http://schemas.microsoft.com/office/drawing/2014/main" id="{927CF8FD-D2B3-1305-45BE-513704277B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067224">
            <a:off x="1116201" y="4584929"/>
            <a:ext cx="2763866" cy="1844254"/>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descr="Adult and child using rolling pin">
            <a:extLst>
              <a:ext uri="{FF2B5EF4-FFF2-40B4-BE49-F238E27FC236}">
                <a16:creationId xmlns:a16="http://schemas.microsoft.com/office/drawing/2014/main" id="{91ED7DA9-C7FA-22FB-30BD-68F5F5759F2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7198" y="2626340"/>
            <a:ext cx="2297507" cy="1618216"/>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descr="A close-up of a person putting on lip balm&#10;&#10;AI-generated content may be incorrect.">
            <a:extLst>
              <a:ext uri="{FF2B5EF4-FFF2-40B4-BE49-F238E27FC236}">
                <a16:creationId xmlns:a16="http://schemas.microsoft.com/office/drawing/2014/main" id="{A1CE0201-1902-2243-367C-45742A139520}"/>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rot="861762">
            <a:off x="4346059" y="4729160"/>
            <a:ext cx="2619254" cy="1709541"/>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descr="Sawhorses in unfinished interior">
            <a:extLst>
              <a:ext uri="{FF2B5EF4-FFF2-40B4-BE49-F238E27FC236}">
                <a16:creationId xmlns:a16="http://schemas.microsoft.com/office/drawing/2014/main" id="{8269972B-1809-8EE3-8BAF-D083BCA512E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2325" y="2528572"/>
            <a:ext cx="1965718" cy="2354970"/>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35" descr="A group of masks on a white surface&#10;&#10;AI-generated content may be incorrect.">
            <a:extLst>
              <a:ext uri="{FF2B5EF4-FFF2-40B4-BE49-F238E27FC236}">
                <a16:creationId xmlns:a16="http://schemas.microsoft.com/office/drawing/2014/main" id="{305E1439-F38F-78EF-436C-099E585FF4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8001" y="2418852"/>
            <a:ext cx="2883070" cy="1825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green and orange text&#10;&#10;AI-generated content may be incorrect.">
            <a:extLst>
              <a:ext uri="{FF2B5EF4-FFF2-40B4-BE49-F238E27FC236}">
                <a16:creationId xmlns:a16="http://schemas.microsoft.com/office/drawing/2014/main" id="{0D9B7BA4-8086-0D3E-0D07-BD972ED84A94}"/>
              </a:ext>
            </a:extLst>
          </p:cNvPr>
          <p:cNvPicPr>
            <a:picLocks noChangeAspect="1"/>
          </p:cNvPicPr>
          <p:nvPr/>
        </p:nvPicPr>
        <p:blipFill>
          <a:blip r:embed="rId10"/>
          <a:stretch>
            <a:fillRect/>
          </a:stretch>
        </p:blipFill>
        <p:spPr>
          <a:xfrm>
            <a:off x="302393" y="6518095"/>
            <a:ext cx="595008" cy="226698"/>
          </a:xfrm>
          <a:prstGeom prst="rect">
            <a:avLst/>
          </a:prstGeom>
        </p:spPr>
      </p:pic>
    </p:spTree>
    <p:extLst>
      <p:ext uri="{BB962C8B-B14F-4D97-AF65-F5344CB8AC3E}">
        <p14:creationId xmlns:p14="http://schemas.microsoft.com/office/powerpoint/2010/main" val="127540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4FB35-B36B-20F0-1A06-B98A75079A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A6C215-9CDF-9F18-C12D-3434D6BF850F}"/>
              </a:ext>
            </a:extLst>
          </p:cNvPr>
          <p:cNvSpPr txBox="1">
            <a:spLocks/>
          </p:cNvSpPr>
          <p:nvPr/>
        </p:nvSpPr>
        <p:spPr>
          <a:xfrm>
            <a:off x="508000" y="609599"/>
            <a:ext cx="6914776" cy="1671021"/>
          </a:xfrm>
          <a:prstGeom prst="rect">
            <a:avLst/>
          </a:prstGeom>
        </p:spPr>
        <p:txBody>
          <a:bodyPr>
            <a:noAutofit/>
          </a:bodyPr>
          <a:lst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2800" dirty="0">
                <a:solidFill>
                  <a:schemeClr val="accent2"/>
                </a:solidFill>
              </a:rPr>
              <a:t>Similar to an EPIPEN® used for many food allergies, people with celiac disease can take medication to stop the reaction when they accidentally ingest gluten.</a:t>
            </a:r>
          </a:p>
        </p:txBody>
      </p:sp>
      <p:graphicFrame>
        <p:nvGraphicFramePr>
          <p:cNvPr id="6" name="Content Placeholder 5">
            <a:extLst>
              <a:ext uri="{FF2B5EF4-FFF2-40B4-BE49-F238E27FC236}">
                <a16:creationId xmlns:a16="http://schemas.microsoft.com/office/drawing/2014/main" id="{85D21283-783C-6108-35D6-1A5BD6406E19}"/>
              </a:ext>
            </a:extLst>
          </p:cNvPr>
          <p:cNvGraphicFramePr>
            <a:graphicFrameLocks/>
          </p:cNvGraphicFramePr>
          <p:nvPr>
            <p:extLst>
              <p:ext uri="{D42A27DB-BD31-4B8C-83A1-F6EECF244321}">
                <p14:modId xmlns:p14="http://schemas.microsoft.com/office/powerpoint/2010/main" val="3848375866"/>
              </p:ext>
            </p:extLst>
          </p:nvPr>
        </p:nvGraphicFramePr>
        <p:xfrm>
          <a:off x="1276675" y="2848954"/>
          <a:ext cx="4676789" cy="2529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een and orange text&#10;&#10;AI-generated content may be incorrect.">
            <a:extLst>
              <a:ext uri="{FF2B5EF4-FFF2-40B4-BE49-F238E27FC236}">
                <a16:creationId xmlns:a16="http://schemas.microsoft.com/office/drawing/2014/main" id="{9D25F229-A70B-4E6C-BFB1-FC41A097A690}"/>
              </a:ext>
            </a:extLst>
          </p:cNvPr>
          <p:cNvPicPr>
            <a:picLocks noChangeAspect="1"/>
          </p:cNvPicPr>
          <p:nvPr/>
        </p:nvPicPr>
        <p:blipFill>
          <a:blip r:embed="rId8"/>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1118939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5721E-C5F1-B522-E1D6-18F354414B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4F4F7E-5DC6-F5CE-035B-FD6929CB91B0}"/>
              </a:ext>
            </a:extLst>
          </p:cNvPr>
          <p:cNvSpPr txBox="1">
            <a:spLocks/>
          </p:cNvSpPr>
          <p:nvPr/>
        </p:nvSpPr>
        <p:spPr>
          <a:xfrm>
            <a:off x="571499" y="459613"/>
            <a:ext cx="6489701" cy="2381605"/>
          </a:xfrm>
          <a:prstGeom prst="rect">
            <a:avLst/>
          </a:prstGeom>
        </p:spPr>
        <p:txBody>
          <a:bodyPr/>
          <a:lst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rPr>
              <a:t>False!</a:t>
            </a:r>
          </a:p>
          <a:p>
            <a:endParaRPr lang="en-US" dirty="0">
              <a:solidFill>
                <a:schemeClr val="accent2"/>
              </a:solidFill>
            </a:endParaRPr>
          </a:p>
          <a:p>
            <a:r>
              <a:rPr lang="en-US" dirty="0">
                <a:solidFill>
                  <a:schemeClr val="accent2"/>
                </a:solidFill>
              </a:rPr>
              <a:t>The only treatment for celiac disease is the gluten-free diet.</a:t>
            </a:r>
            <a:br>
              <a:rPr lang="en-US" dirty="0">
                <a:solidFill>
                  <a:schemeClr val="accent2"/>
                </a:solidFill>
              </a:rPr>
            </a:br>
            <a:endParaRPr lang="en-US" dirty="0">
              <a:solidFill>
                <a:schemeClr val="accent2"/>
              </a:solidFill>
            </a:endParaRPr>
          </a:p>
        </p:txBody>
      </p:sp>
      <p:grpSp>
        <p:nvGrpSpPr>
          <p:cNvPr id="12" name="Group 11">
            <a:extLst>
              <a:ext uri="{FF2B5EF4-FFF2-40B4-BE49-F238E27FC236}">
                <a16:creationId xmlns:a16="http://schemas.microsoft.com/office/drawing/2014/main" id="{6C80192D-AC89-434E-7926-F7887007A4DE}"/>
              </a:ext>
            </a:extLst>
          </p:cNvPr>
          <p:cNvGrpSpPr/>
          <p:nvPr/>
        </p:nvGrpSpPr>
        <p:grpSpPr>
          <a:xfrm>
            <a:off x="2501153" y="2991204"/>
            <a:ext cx="3496236" cy="3407183"/>
            <a:chOff x="2845397" y="3105077"/>
            <a:chExt cx="3496236" cy="3407183"/>
          </a:xfrm>
        </p:grpSpPr>
        <p:pic>
          <p:nvPicPr>
            <p:cNvPr id="9" name="Picture 8" descr="Plate with crumbs">
              <a:extLst>
                <a:ext uri="{FF2B5EF4-FFF2-40B4-BE49-F238E27FC236}">
                  <a16:creationId xmlns:a16="http://schemas.microsoft.com/office/drawing/2014/main" id="{A2D48342-FC94-AF5C-60CA-0DFCC19D9C2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936838" y="3189642"/>
              <a:ext cx="3302597" cy="3224329"/>
            </a:xfrm>
            <a:prstGeom prst="ellipse">
              <a:avLst/>
            </a:prstGeom>
          </p:spPr>
        </p:pic>
        <p:sp>
          <p:nvSpPr>
            <p:cNvPr id="10" name="Right Arrow 9">
              <a:extLst>
                <a:ext uri="{FF2B5EF4-FFF2-40B4-BE49-F238E27FC236}">
                  <a16:creationId xmlns:a16="http://schemas.microsoft.com/office/drawing/2014/main" id="{4C386E08-4973-8D42-A3BA-6AB5FB7BCE2C}"/>
                </a:ext>
              </a:extLst>
            </p:cNvPr>
            <p:cNvSpPr/>
            <p:nvPr/>
          </p:nvSpPr>
          <p:spPr>
            <a:xfrm flipH="1">
              <a:off x="5249732" y="4539730"/>
              <a:ext cx="602428" cy="32272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a:extLst>
                <a:ext uri="{FF2B5EF4-FFF2-40B4-BE49-F238E27FC236}">
                  <a16:creationId xmlns:a16="http://schemas.microsoft.com/office/drawing/2014/main" id="{3BD87403-B9FD-DE3B-655E-E22F0060B5FC}"/>
                </a:ext>
              </a:extLst>
            </p:cNvPr>
            <p:cNvSpPr/>
            <p:nvPr/>
          </p:nvSpPr>
          <p:spPr>
            <a:xfrm>
              <a:off x="2845397" y="3105077"/>
              <a:ext cx="3496236" cy="3407183"/>
            </a:xfrm>
            <a:prstGeom prst="noSmoking">
              <a:avLst>
                <a:gd name="adj" fmla="val 454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 name="Picture 1" descr="A green and orange text&#10;&#10;AI-generated content may be incorrect.">
            <a:extLst>
              <a:ext uri="{FF2B5EF4-FFF2-40B4-BE49-F238E27FC236}">
                <a16:creationId xmlns:a16="http://schemas.microsoft.com/office/drawing/2014/main" id="{203492CE-6FEF-B8E1-44C3-8D057AECFF0F}"/>
              </a:ext>
            </a:extLst>
          </p:cNvPr>
          <p:cNvPicPr>
            <a:picLocks noChangeAspect="1"/>
          </p:cNvPicPr>
          <p:nvPr/>
        </p:nvPicPr>
        <p:blipFill>
          <a:blip r:embed="rId4"/>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4102672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9DC8435-31D1-0EFC-3208-245F83F46D7E}"/>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extBox 4">
            <a:extLst>
              <a:ext uri="{FF2B5EF4-FFF2-40B4-BE49-F238E27FC236}">
                <a16:creationId xmlns:a16="http://schemas.microsoft.com/office/drawing/2014/main" id="{FD940F6F-E909-4F87-E855-BE0FB860B896}"/>
              </a:ext>
            </a:extLst>
          </p:cNvPr>
          <p:cNvSpPr txBox="1"/>
          <p:nvPr/>
        </p:nvSpPr>
        <p:spPr>
          <a:xfrm>
            <a:off x="4533000" y="2384140"/>
            <a:ext cx="4185697" cy="659802"/>
          </a:xfrm>
          <a:prstGeom prst="rect">
            <a:avLst/>
          </a:prstGeom>
        </p:spPr>
        <p:txBody>
          <a:bodyPr vert="horz" lIns="91440" tIns="45720" rIns="91440" bIns="45720" rtlCol="0" anchor="t">
            <a:noAutofit/>
          </a:bodyPr>
          <a:lstStyle/>
          <a:p>
            <a:pPr>
              <a:spcBef>
                <a:spcPct val="0"/>
              </a:spcBef>
              <a:spcAft>
                <a:spcPts val="600"/>
              </a:spcAft>
            </a:pPr>
            <a:r>
              <a:rPr lang="en-US" sz="5400" dirty="0">
                <a:latin typeface="+mj-lt"/>
                <a:ea typeface="+mj-ea"/>
                <a:cs typeface="+mj-cs"/>
              </a:rPr>
              <a:t>VOMITING</a:t>
            </a:r>
          </a:p>
        </p:txBody>
      </p:sp>
      <p:pic>
        <p:nvPicPr>
          <p:cNvPr id="7" name="Picture 6" descr="A person holding a blue blanket&#10;&#10;AI-generated content may be incorrect.">
            <a:extLst>
              <a:ext uri="{FF2B5EF4-FFF2-40B4-BE49-F238E27FC236}">
                <a16:creationId xmlns:a16="http://schemas.microsoft.com/office/drawing/2014/main" id="{182A956F-07CB-55B4-BA8B-0AD2FF4935C5}"/>
              </a:ext>
            </a:extLst>
          </p:cNvPr>
          <p:cNvPicPr>
            <a:picLocks noChangeAspect="1"/>
          </p:cNvPicPr>
          <p:nvPr/>
        </p:nvPicPr>
        <p:blipFill>
          <a:blip r:embed="rId3" cstate="print">
            <a:extLst>
              <a:ext uri="{28A0092B-C50C-407E-A947-70E740481C1C}">
                <a14:useLocalDpi xmlns:a14="http://schemas.microsoft.com/office/drawing/2010/main"/>
              </a:ext>
            </a:extLst>
          </a:blip>
          <a:srcRect b="-2"/>
          <a:stretch>
            <a:fillRect/>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4" name="Isosceles Triangle 2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BAB06042-48D1-83E6-1645-AEC79B7D907A}"/>
              </a:ext>
            </a:extLst>
          </p:cNvPr>
          <p:cNvSpPr txBox="1"/>
          <p:nvPr/>
        </p:nvSpPr>
        <p:spPr>
          <a:xfrm rot="16200000">
            <a:off x="5256036" y="4593921"/>
            <a:ext cx="2484819" cy="659802"/>
          </a:xfrm>
          <a:prstGeom prst="rect">
            <a:avLst/>
          </a:prstGeom>
        </p:spPr>
        <p:txBody>
          <a:bodyPr vert="horz" lIns="91440" tIns="45720" rIns="91440" bIns="45720" rtlCol="0" anchor="t">
            <a:noAutofit/>
          </a:bodyPr>
          <a:lstStyle/>
          <a:p>
            <a:pPr>
              <a:spcBef>
                <a:spcPct val="0"/>
              </a:spcBef>
              <a:spcAft>
                <a:spcPts val="600"/>
              </a:spcAft>
            </a:pPr>
            <a:r>
              <a:rPr lang="en-US" sz="4000" dirty="0">
                <a:latin typeface="+mj-lt"/>
                <a:ea typeface="+mj-ea"/>
                <a:cs typeface="+mj-cs"/>
              </a:rPr>
              <a:t>NAUSEA</a:t>
            </a:r>
          </a:p>
        </p:txBody>
      </p:sp>
      <p:sp>
        <p:nvSpPr>
          <p:cNvPr id="9" name="TextBox 8">
            <a:extLst>
              <a:ext uri="{FF2B5EF4-FFF2-40B4-BE49-F238E27FC236}">
                <a16:creationId xmlns:a16="http://schemas.microsoft.com/office/drawing/2014/main" id="{35B9AE31-3C10-6B5C-82E3-F48B541ECEF5}"/>
              </a:ext>
            </a:extLst>
          </p:cNvPr>
          <p:cNvSpPr txBox="1"/>
          <p:nvPr/>
        </p:nvSpPr>
        <p:spPr>
          <a:xfrm rot="5400000">
            <a:off x="6628884" y="4956125"/>
            <a:ext cx="1089292" cy="659802"/>
          </a:xfrm>
          <a:prstGeom prst="rect">
            <a:avLst/>
          </a:prstGeom>
        </p:spPr>
        <p:txBody>
          <a:bodyPr vert="horz" lIns="91440" tIns="45720" rIns="91440" bIns="45720" rtlCol="0" anchor="t">
            <a:normAutofit fontScale="92500"/>
          </a:bodyPr>
          <a:lstStyle/>
          <a:p>
            <a:pPr>
              <a:spcBef>
                <a:spcPct val="0"/>
              </a:spcBef>
              <a:spcAft>
                <a:spcPts val="600"/>
              </a:spcAft>
            </a:pPr>
            <a:r>
              <a:rPr lang="en-US" sz="3600" dirty="0">
                <a:latin typeface="+mj-lt"/>
                <a:ea typeface="+mj-ea"/>
                <a:cs typeface="+mj-cs"/>
              </a:rPr>
              <a:t>GAS</a:t>
            </a:r>
          </a:p>
        </p:txBody>
      </p:sp>
      <p:sp>
        <p:nvSpPr>
          <p:cNvPr id="10" name="TextBox 9">
            <a:extLst>
              <a:ext uri="{FF2B5EF4-FFF2-40B4-BE49-F238E27FC236}">
                <a16:creationId xmlns:a16="http://schemas.microsoft.com/office/drawing/2014/main" id="{B671443B-CA89-78B2-E1C5-026AE4071BFB}"/>
              </a:ext>
            </a:extLst>
          </p:cNvPr>
          <p:cNvSpPr txBox="1"/>
          <p:nvPr/>
        </p:nvSpPr>
        <p:spPr>
          <a:xfrm>
            <a:off x="4254771" y="519383"/>
            <a:ext cx="3675404" cy="659802"/>
          </a:xfrm>
          <a:prstGeom prst="rect">
            <a:avLst/>
          </a:prstGeom>
        </p:spPr>
        <p:txBody>
          <a:bodyPr vert="horz" lIns="91440" tIns="45720" rIns="91440" bIns="45720" rtlCol="0" anchor="t">
            <a:noAutofit/>
          </a:bodyPr>
          <a:lstStyle/>
          <a:p>
            <a:pPr>
              <a:spcBef>
                <a:spcPct val="0"/>
              </a:spcBef>
              <a:spcAft>
                <a:spcPts val="600"/>
              </a:spcAft>
            </a:pPr>
            <a:r>
              <a:rPr lang="en-US" sz="2800" dirty="0">
                <a:latin typeface="+mj-lt"/>
                <a:ea typeface="+mj-ea"/>
                <a:cs typeface="+mj-cs"/>
              </a:rPr>
              <a:t>ABDOMINAL PAIN</a:t>
            </a:r>
          </a:p>
        </p:txBody>
      </p:sp>
      <p:sp>
        <p:nvSpPr>
          <p:cNvPr id="11" name="TextBox 10">
            <a:extLst>
              <a:ext uri="{FF2B5EF4-FFF2-40B4-BE49-F238E27FC236}">
                <a16:creationId xmlns:a16="http://schemas.microsoft.com/office/drawing/2014/main" id="{2D7DA5AC-5101-7BAB-A364-542C527C2A85}"/>
              </a:ext>
            </a:extLst>
          </p:cNvPr>
          <p:cNvSpPr txBox="1"/>
          <p:nvPr/>
        </p:nvSpPr>
        <p:spPr>
          <a:xfrm rot="5400000">
            <a:off x="3872836" y="4930208"/>
            <a:ext cx="4087341" cy="659802"/>
          </a:xfrm>
          <a:prstGeom prst="rect">
            <a:avLst/>
          </a:prstGeom>
        </p:spPr>
        <p:txBody>
          <a:bodyPr vert="horz" lIns="91440" tIns="45720" rIns="91440" bIns="45720" rtlCol="0" anchor="t">
            <a:noAutofit/>
          </a:bodyPr>
          <a:lstStyle/>
          <a:p>
            <a:pPr>
              <a:spcBef>
                <a:spcPct val="0"/>
              </a:spcBef>
              <a:spcAft>
                <a:spcPts val="600"/>
              </a:spcAft>
            </a:pPr>
            <a:r>
              <a:rPr lang="en-US" sz="5400" dirty="0">
                <a:latin typeface="+mj-lt"/>
                <a:ea typeface="+mj-ea"/>
                <a:cs typeface="+mj-cs"/>
              </a:rPr>
              <a:t>DIARRHEA</a:t>
            </a:r>
          </a:p>
        </p:txBody>
      </p:sp>
      <p:sp>
        <p:nvSpPr>
          <p:cNvPr id="23" name="TextBox 22">
            <a:extLst>
              <a:ext uri="{FF2B5EF4-FFF2-40B4-BE49-F238E27FC236}">
                <a16:creationId xmlns:a16="http://schemas.microsoft.com/office/drawing/2014/main" id="{9857A7E5-5848-BAEF-5379-7CF318830F09}"/>
              </a:ext>
            </a:extLst>
          </p:cNvPr>
          <p:cNvSpPr txBox="1"/>
          <p:nvPr/>
        </p:nvSpPr>
        <p:spPr>
          <a:xfrm rot="5400000">
            <a:off x="2098460" y="3597888"/>
            <a:ext cx="4333362" cy="659802"/>
          </a:xfrm>
          <a:prstGeom prst="rect">
            <a:avLst/>
          </a:prstGeom>
        </p:spPr>
        <p:txBody>
          <a:bodyPr vert="horz" lIns="91440" tIns="45720" rIns="91440" bIns="45720" rtlCol="0" anchor="t">
            <a:noAutofit/>
          </a:bodyPr>
          <a:lstStyle/>
          <a:p>
            <a:pPr>
              <a:spcBef>
                <a:spcPct val="0"/>
              </a:spcBef>
              <a:spcAft>
                <a:spcPts val="600"/>
              </a:spcAft>
            </a:pPr>
            <a:r>
              <a:rPr lang="en-US" sz="4000" dirty="0">
                <a:latin typeface="+mj-lt"/>
                <a:ea typeface="+mj-ea"/>
                <a:cs typeface="+mj-cs"/>
              </a:rPr>
              <a:t>CONSTIPATION</a:t>
            </a:r>
          </a:p>
        </p:txBody>
      </p:sp>
      <p:sp>
        <p:nvSpPr>
          <p:cNvPr id="25" name="TextBox 24">
            <a:extLst>
              <a:ext uri="{FF2B5EF4-FFF2-40B4-BE49-F238E27FC236}">
                <a16:creationId xmlns:a16="http://schemas.microsoft.com/office/drawing/2014/main" id="{2BE6FE4F-C04C-15FA-B4F3-D1E6DB4E4492}"/>
              </a:ext>
            </a:extLst>
          </p:cNvPr>
          <p:cNvSpPr txBox="1"/>
          <p:nvPr/>
        </p:nvSpPr>
        <p:spPr>
          <a:xfrm rot="16200000">
            <a:off x="3643408" y="3988503"/>
            <a:ext cx="2548923" cy="659802"/>
          </a:xfrm>
          <a:prstGeom prst="rect">
            <a:avLst/>
          </a:prstGeom>
        </p:spPr>
        <p:txBody>
          <a:bodyPr vert="horz" lIns="91440" tIns="45720" rIns="91440" bIns="45720" rtlCol="0" anchor="t">
            <a:noAutofit/>
          </a:bodyPr>
          <a:lstStyle/>
          <a:p>
            <a:pPr>
              <a:spcBef>
                <a:spcPct val="0"/>
              </a:spcBef>
              <a:spcAft>
                <a:spcPts val="600"/>
              </a:spcAft>
            </a:pPr>
            <a:r>
              <a:rPr lang="en-US" sz="4400" dirty="0">
                <a:latin typeface="+mj-lt"/>
                <a:ea typeface="+mj-ea"/>
                <a:cs typeface="+mj-cs"/>
              </a:rPr>
              <a:t>FATIGUE</a:t>
            </a:r>
          </a:p>
        </p:txBody>
      </p:sp>
      <p:sp>
        <p:nvSpPr>
          <p:cNvPr id="26" name="TextBox 25">
            <a:extLst>
              <a:ext uri="{FF2B5EF4-FFF2-40B4-BE49-F238E27FC236}">
                <a16:creationId xmlns:a16="http://schemas.microsoft.com/office/drawing/2014/main" id="{7C204501-EA00-22AA-B912-053F838F8924}"/>
              </a:ext>
            </a:extLst>
          </p:cNvPr>
          <p:cNvSpPr txBox="1"/>
          <p:nvPr/>
        </p:nvSpPr>
        <p:spPr>
          <a:xfrm>
            <a:off x="3508297" y="5579543"/>
            <a:ext cx="2078307" cy="659802"/>
          </a:xfrm>
          <a:prstGeom prst="rect">
            <a:avLst/>
          </a:prstGeom>
        </p:spPr>
        <p:txBody>
          <a:bodyPr vert="horz" lIns="91440" tIns="45720" rIns="91440" bIns="45720" rtlCol="0" anchor="t">
            <a:normAutofit fontScale="92500"/>
          </a:bodyPr>
          <a:lstStyle/>
          <a:p>
            <a:pPr>
              <a:spcBef>
                <a:spcPct val="0"/>
              </a:spcBef>
              <a:spcAft>
                <a:spcPts val="600"/>
              </a:spcAft>
            </a:pPr>
            <a:r>
              <a:rPr lang="en-US" sz="2800" dirty="0">
                <a:latin typeface="+mj-lt"/>
                <a:ea typeface="+mj-ea"/>
                <a:cs typeface="+mj-cs"/>
              </a:rPr>
              <a:t>BRAIN FOG</a:t>
            </a:r>
          </a:p>
        </p:txBody>
      </p:sp>
      <p:sp>
        <p:nvSpPr>
          <p:cNvPr id="27" name="TextBox 26">
            <a:extLst>
              <a:ext uri="{FF2B5EF4-FFF2-40B4-BE49-F238E27FC236}">
                <a16:creationId xmlns:a16="http://schemas.microsoft.com/office/drawing/2014/main" id="{4ED1081A-5915-5D39-366B-52D33F0BC724}"/>
              </a:ext>
            </a:extLst>
          </p:cNvPr>
          <p:cNvSpPr txBox="1"/>
          <p:nvPr/>
        </p:nvSpPr>
        <p:spPr>
          <a:xfrm>
            <a:off x="4917869" y="1882536"/>
            <a:ext cx="2576353" cy="659802"/>
          </a:xfrm>
          <a:prstGeom prst="rect">
            <a:avLst/>
          </a:prstGeom>
        </p:spPr>
        <p:txBody>
          <a:bodyPr vert="horz" lIns="91440" tIns="45720" rIns="91440" bIns="45720" rtlCol="0" anchor="t">
            <a:normAutofit/>
          </a:bodyPr>
          <a:lstStyle/>
          <a:p>
            <a:pPr>
              <a:spcBef>
                <a:spcPct val="0"/>
              </a:spcBef>
              <a:spcAft>
                <a:spcPts val="600"/>
              </a:spcAft>
            </a:pPr>
            <a:r>
              <a:rPr lang="en-US" sz="2800" dirty="0">
                <a:latin typeface="+mj-lt"/>
                <a:ea typeface="+mj-ea"/>
                <a:cs typeface="+mj-cs"/>
              </a:rPr>
              <a:t>MUSCLE PAIN</a:t>
            </a:r>
          </a:p>
        </p:txBody>
      </p:sp>
      <p:sp>
        <p:nvSpPr>
          <p:cNvPr id="28" name="TextBox 27">
            <a:extLst>
              <a:ext uri="{FF2B5EF4-FFF2-40B4-BE49-F238E27FC236}">
                <a16:creationId xmlns:a16="http://schemas.microsoft.com/office/drawing/2014/main" id="{C4D6A33F-10DC-3A28-3E70-1BEFC81040B2}"/>
              </a:ext>
            </a:extLst>
          </p:cNvPr>
          <p:cNvSpPr txBox="1"/>
          <p:nvPr/>
        </p:nvSpPr>
        <p:spPr>
          <a:xfrm>
            <a:off x="6076488" y="3267987"/>
            <a:ext cx="3311386" cy="659802"/>
          </a:xfrm>
          <a:prstGeom prst="rect">
            <a:avLst/>
          </a:prstGeom>
        </p:spPr>
        <p:txBody>
          <a:bodyPr vert="horz" lIns="91440" tIns="45720" rIns="91440" bIns="45720" rtlCol="0" anchor="t">
            <a:noAutofit/>
          </a:bodyPr>
          <a:lstStyle/>
          <a:p>
            <a:pPr>
              <a:spcBef>
                <a:spcPct val="0"/>
              </a:spcBef>
              <a:spcAft>
                <a:spcPts val="600"/>
              </a:spcAft>
            </a:pPr>
            <a:r>
              <a:rPr lang="en-US" sz="4000" dirty="0">
                <a:latin typeface="+mj-lt"/>
                <a:ea typeface="+mj-ea"/>
                <a:cs typeface="+mj-cs"/>
              </a:rPr>
              <a:t>JOINT PAIN</a:t>
            </a:r>
          </a:p>
        </p:txBody>
      </p:sp>
      <p:sp>
        <p:nvSpPr>
          <p:cNvPr id="29" name="TextBox 28">
            <a:extLst>
              <a:ext uri="{FF2B5EF4-FFF2-40B4-BE49-F238E27FC236}">
                <a16:creationId xmlns:a16="http://schemas.microsoft.com/office/drawing/2014/main" id="{485F2AAF-AAC8-CE67-4B3E-DACEFBEC8B3F}"/>
              </a:ext>
            </a:extLst>
          </p:cNvPr>
          <p:cNvSpPr txBox="1"/>
          <p:nvPr/>
        </p:nvSpPr>
        <p:spPr>
          <a:xfrm>
            <a:off x="6302141" y="6082097"/>
            <a:ext cx="2340890" cy="659802"/>
          </a:xfrm>
          <a:prstGeom prst="rect">
            <a:avLst/>
          </a:prstGeom>
        </p:spPr>
        <p:txBody>
          <a:bodyPr vert="horz" lIns="91440" tIns="45720" rIns="91440" bIns="45720" rtlCol="0" anchor="t">
            <a:normAutofit fontScale="92500"/>
          </a:bodyPr>
          <a:lstStyle/>
          <a:p>
            <a:pPr>
              <a:spcBef>
                <a:spcPct val="0"/>
              </a:spcBef>
              <a:spcAft>
                <a:spcPts val="600"/>
              </a:spcAft>
            </a:pPr>
            <a:r>
              <a:rPr lang="en-US" sz="3600" dirty="0">
                <a:latin typeface="+mj-lt"/>
                <a:ea typeface="+mj-ea"/>
                <a:cs typeface="+mj-cs"/>
              </a:rPr>
              <a:t>SKIN RASH</a:t>
            </a:r>
          </a:p>
        </p:txBody>
      </p:sp>
      <p:sp>
        <p:nvSpPr>
          <p:cNvPr id="30" name="TextBox 29">
            <a:extLst>
              <a:ext uri="{FF2B5EF4-FFF2-40B4-BE49-F238E27FC236}">
                <a16:creationId xmlns:a16="http://schemas.microsoft.com/office/drawing/2014/main" id="{D00B75CB-CF65-DC18-9605-F1D8E5C7D3E9}"/>
              </a:ext>
            </a:extLst>
          </p:cNvPr>
          <p:cNvSpPr txBox="1"/>
          <p:nvPr/>
        </p:nvSpPr>
        <p:spPr>
          <a:xfrm rot="5400000">
            <a:off x="6652121" y="1056618"/>
            <a:ext cx="2160119" cy="659802"/>
          </a:xfrm>
          <a:prstGeom prst="rect">
            <a:avLst/>
          </a:prstGeom>
        </p:spPr>
        <p:txBody>
          <a:bodyPr vert="horz" lIns="91440" tIns="45720" rIns="91440" bIns="45720" rtlCol="0" anchor="t">
            <a:normAutofit fontScale="85000" lnSpcReduction="10000"/>
          </a:bodyPr>
          <a:lstStyle/>
          <a:p>
            <a:pPr>
              <a:spcBef>
                <a:spcPct val="0"/>
              </a:spcBef>
              <a:spcAft>
                <a:spcPts val="600"/>
              </a:spcAft>
            </a:pPr>
            <a:r>
              <a:rPr lang="en-US" sz="3600" dirty="0">
                <a:latin typeface="+mj-lt"/>
                <a:ea typeface="+mj-ea"/>
                <a:cs typeface="+mj-cs"/>
              </a:rPr>
              <a:t>BLOATING</a:t>
            </a:r>
          </a:p>
        </p:txBody>
      </p:sp>
      <p:sp>
        <p:nvSpPr>
          <p:cNvPr id="31" name="TextBox 30">
            <a:extLst>
              <a:ext uri="{FF2B5EF4-FFF2-40B4-BE49-F238E27FC236}">
                <a16:creationId xmlns:a16="http://schemas.microsoft.com/office/drawing/2014/main" id="{C02A3210-12ED-5B91-8FB4-213EED767E5D}"/>
              </a:ext>
            </a:extLst>
          </p:cNvPr>
          <p:cNvSpPr txBox="1"/>
          <p:nvPr/>
        </p:nvSpPr>
        <p:spPr>
          <a:xfrm rot="5400000" flipV="1">
            <a:off x="6719023" y="1138616"/>
            <a:ext cx="3527500" cy="910026"/>
          </a:xfrm>
          <a:prstGeom prst="rect">
            <a:avLst/>
          </a:prstGeom>
        </p:spPr>
        <p:txBody>
          <a:bodyPr vert="horz" lIns="91440" tIns="45720" rIns="91440" bIns="45720" rtlCol="0" anchor="t">
            <a:noAutofit/>
          </a:bodyPr>
          <a:lstStyle/>
          <a:p>
            <a:pPr>
              <a:spcBef>
                <a:spcPct val="0"/>
              </a:spcBef>
              <a:spcAft>
                <a:spcPts val="600"/>
              </a:spcAft>
            </a:pPr>
            <a:r>
              <a:rPr lang="en-US" sz="5000" dirty="0">
                <a:latin typeface="+mj-lt"/>
                <a:ea typeface="+mj-ea"/>
                <a:cs typeface="+mj-cs"/>
              </a:rPr>
              <a:t>MIGRAINE</a:t>
            </a:r>
          </a:p>
        </p:txBody>
      </p:sp>
      <p:sp>
        <p:nvSpPr>
          <p:cNvPr id="32" name="TextBox 31">
            <a:extLst>
              <a:ext uri="{FF2B5EF4-FFF2-40B4-BE49-F238E27FC236}">
                <a16:creationId xmlns:a16="http://schemas.microsoft.com/office/drawing/2014/main" id="{B2511BFC-17A8-C48B-730D-050F7667683C}"/>
              </a:ext>
            </a:extLst>
          </p:cNvPr>
          <p:cNvSpPr txBox="1"/>
          <p:nvPr/>
        </p:nvSpPr>
        <p:spPr>
          <a:xfrm>
            <a:off x="6857315" y="3994850"/>
            <a:ext cx="2340890" cy="659802"/>
          </a:xfrm>
          <a:prstGeom prst="rect">
            <a:avLst/>
          </a:prstGeom>
        </p:spPr>
        <p:txBody>
          <a:bodyPr vert="horz" lIns="91440" tIns="45720" rIns="91440" bIns="45720" rtlCol="0" anchor="t">
            <a:noAutofit/>
          </a:bodyPr>
          <a:lstStyle/>
          <a:p>
            <a:pPr>
              <a:spcBef>
                <a:spcPct val="0"/>
              </a:spcBef>
              <a:spcAft>
                <a:spcPts val="600"/>
              </a:spcAft>
            </a:pPr>
            <a:r>
              <a:rPr lang="en-US" sz="3600" dirty="0">
                <a:latin typeface="+mj-lt"/>
                <a:ea typeface="+mj-ea"/>
                <a:cs typeface="+mj-cs"/>
              </a:rPr>
              <a:t>ANXIETY</a:t>
            </a:r>
          </a:p>
        </p:txBody>
      </p:sp>
      <p:sp>
        <p:nvSpPr>
          <p:cNvPr id="33" name="TextBox 32">
            <a:extLst>
              <a:ext uri="{FF2B5EF4-FFF2-40B4-BE49-F238E27FC236}">
                <a16:creationId xmlns:a16="http://schemas.microsoft.com/office/drawing/2014/main" id="{0521C356-4D0B-F73E-D9AE-24621D1AA4FD}"/>
              </a:ext>
            </a:extLst>
          </p:cNvPr>
          <p:cNvSpPr txBox="1"/>
          <p:nvPr/>
        </p:nvSpPr>
        <p:spPr>
          <a:xfrm>
            <a:off x="4316045" y="1136006"/>
            <a:ext cx="3156541" cy="659802"/>
          </a:xfrm>
          <a:prstGeom prst="rect">
            <a:avLst/>
          </a:prstGeom>
        </p:spPr>
        <p:txBody>
          <a:bodyPr vert="horz" lIns="91440" tIns="45720" rIns="91440" bIns="45720" rtlCol="0" anchor="t">
            <a:noAutofit/>
          </a:bodyPr>
          <a:lstStyle/>
          <a:p>
            <a:pPr>
              <a:spcBef>
                <a:spcPct val="0"/>
              </a:spcBef>
              <a:spcAft>
                <a:spcPts val="600"/>
              </a:spcAft>
            </a:pPr>
            <a:r>
              <a:rPr lang="en-US" sz="4000" dirty="0">
                <a:latin typeface="+mj-lt"/>
                <a:ea typeface="+mj-ea"/>
                <a:cs typeface="+mj-cs"/>
              </a:rPr>
              <a:t>IRRITABILITY</a:t>
            </a:r>
          </a:p>
        </p:txBody>
      </p:sp>
      <p:sp>
        <p:nvSpPr>
          <p:cNvPr id="34" name="TextBox 33">
            <a:extLst>
              <a:ext uri="{FF2B5EF4-FFF2-40B4-BE49-F238E27FC236}">
                <a16:creationId xmlns:a16="http://schemas.microsoft.com/office/drawing/2014/main" id="{5274FC15-1292-4AC4-DCF9-EAA57E2A06FC}"/>
              </a:ext>
            </a:extLst>
          </p:cNvPr>
          <p:cNvSpPr txBox="1"/>
          <p:nvPr/>
        </p:nvSpPr>
        <p:spPr>
          <a:xfrm>
            <a:off x="-30275" y="6248077"/>
            <a:ext cx="4179282" cy="659802"/>
          </a:xfrm>
          <a:prstGeom prst="rect">
            <a:avLst/>
          </a:prstGeom>
          <a:solidFill>
            <a:schemeClr val="accent3"/>
          </a:solidFill>
        </p:spPr>
        <p:txBody>
          <a:bodyPr vert="horz" lIns="91440" tIns="45720" rIns="91440" bIns="45720" rtlCol="0" anchor="t">
            <a:noAutofit/>
          </a:bodyPr>
          <a:lstStyle/>
          <a:p>
            <a:pPr algn="ctr">
              <a:spcBef>
                <a:spcPct val="0"/>
              </a:spcBef>
              <a:spcAft>
                <a:spcPts val="600"/>
              </a:spcAft>
            </a:pPr>
            <a:r>
              <a:rPr lang="en-US" sz="3200" b="1" dirty="0">
                <a:solidFill>
                  <a:schemeClr val="bg1"/>
                </a:solidFill>
                <a:latin typeface="+mj-lt"/>
                <a:ea typeface="+mj-ea"/>
                <a:cs typeface="+mj-cs"/>
              </a:rPr>
              <a:t>Gluten Exposure</a:t>
            </a:r>
          </a:p>
        </p:txBody>
      </p:sp>
      <p:pic>
        <p:nvPicPr>
          <p:cNvPr id="4" name="Picture 3" descr="A white text on a black background&#10;&#10;AI-generated content may be incorrect.">
            <a:extLst>
              <a:ext uri="{FF2B5EF4-FFF2-40B4-BE49-F238E27FC236}">
                <a16:creationId xmlns:a16="http://schemas.microsoft.com/office/drawing/2014/main" id="{9F525009-D563-8025-4034-1B2573056093}"/>
              </a:ext>
            </a:extLst>
          </p:cNvPr>
          <p:cNvPicPr>
            <a:picLocks noChangeAspect="1"/>
          </p:cNvPicPr>
          <p:nvPr/>
        </p:nvPicPr>
        <p:blipFill>
          <a:blip r:embed="rId4"/>
          <a:stretch>
            <a:fillRect/>
          </a:stretch>
        </p:blipFill>
        <p:spPr>
          <a:xfrm>
            <a:off x="133926" y="135029"/>
            <a:ext cx="898974" cy="342859"/>
          </a:xfrm>
          <a:prstGeom prst="rect">
            <a:avLst/>
          </a:prstGeom>
        </p:spPr>
      </p:pic>
    </p:spTree>
    <p:extLst>
      <p:ext uri="{BB962C8B-B14F-4D97-AF65-F5344CB8AC3E}">
        <p14:creationId xmlns:p14="http://schemas.microsoft.com/office/powerpoint/2010/main" val="41157821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23" grpId="0"/>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8787A9-8789-AE39-01A8-DD49E6624B40}"/>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Picture 5" descr="Female football players celebrating">
            <a:extLst>
              <a:ext uri="{FF2B5EF4-FFF2-40B4-BE49-F238E27FC236}">
                <a16:creationId xmlns:a16="http://schemas.microsoft.com/office/drawing/2014/main" id="{6FD55C7E-6E59-85A1-BF44-908AF800647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7" name="Title 6">
            <a:extLst>
              <a:ext uri="{FF2B5EF4-FFF2-40B4-BE49-F238E27FC236}">
                <a16:creationId xmlns:a16="http://schemas.microsoft.com/office/drawing/2014/main" id="{B0C7B91F-8205-8864-8E0E-C62061A566E5}"/>
              </a:ext>
            </a:extLst>
          </p:cNvPr>
          <p:cNvSpPr>
            <a:spLocks noGrp="1"/>
          </p:cNvSpPr>
          <p:nvPr>
            <p:ph type="title"/>
          </p:nvPr>
        </p:nvSpPr>
        <p:spPr>
          <a:xfrm>
            <a:off x="470330" y="2236523"/>
            <a:ext cx="3295799" cy="3033183"/>
          </a:xfrm>
        </p:spPr>
        <p:txBody>
          <a:bodyPr vert="horz" lIns="91440" tIns="45720" rIns="91440" bIns="45720" rtlCol="0" anchor="b">
            <a:normAutofit fontScale="90000"/>
          </a:bodyPr>
          <a:lstStyle/>
          <a:p>
            <a:pPr algn="r">
              <a:lnSpc>
                <a:spcPct val="90000"/>
              </a:lnSpc>
            </a:pPr>
            <a:r>
              <a:rPr lang="en-US" dirty="0">
                <a:solidFill>
                  <a:schemeClr val="accent2"/>
                </a:solidFill>
              </a:rPr>
              <a:t>Asymptomatic Celiac Disease =</a:t>
            </a:r>
            <a:br>
              <a:rPr lang="en-US" dirty="0">
                <a:solidFill>
                  <a:schemeClr val="accent2"/>
                </a:solidFill>
              </a:rPr>
            </a:br>
            <a:br>
              <a:rPr lang="en-US" dirty="0">
                <a:solidFill>
                  <a:schemeClr val="accent2"/>
                </a:solidFill>
              </a:rPr>
            </a:br>
            <a:r>
              <a:rPr lang="en-US" dirty="0">
                <a:solidFill>
                  <a:schemeClr val="accent2"/>
                </a:solidFill>
              </a:rPr>
              <a:t>No noticeable symptoms of exposure</a:t>
            </a:r>
          </a:p>
        </p:txBody>
      </p:sp>
      <p:cxnSp>
        <p:nvCxnSpPr>
          <p:cNvPr id="24" name="Straight Connector 2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green and orange text&#10;&#10;AI-generated content may be incorrect.">
            <a:extLst>
              <a:ext uri="{FF2B5EF4-FFF2-40B4-BE49-F238E27FC236}">
                <a16:creationId xmlns:a16="http://schemas.microsoft.com/office/drawing/2014/main" id="{E400E603-5888-021C-2E2E-D244D7C17BF8}"/>
              </a:ext>
            </a:extLst>
          </p:cNvPr>
          <p:cNvPicPr>
            <a:picLocks noChangeAspect="1"/>
          </p:cNvPicPr>
          <p:nvPr/>
        </p:nvPicPr>
        <p:blipFill>
          <a:blip r:embed="rId4"/>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328065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73E5-3C5B-C4F6-748D-809B5F5335D4}"/>
            </a:ext>
          </a:extLst>
        </p:cNvPr>
        <p:cNvGrpSpPr/>
        <p:nvPr/>
      </p:nvGrpSpPr>
      <p:grpSpPr>
        <a:xfrm>
          <a:off x="0" y="0"/>
          <a:ext cx="0" cy="0"/>
          <a:chOff x="0" y="0"/>
          <a:chExt cx="0" cy="0"/>
        </a:xfrm>
      </p:grpSpPr>
      <p:sp>
        <p:nvSpPr>
          <p:cNvPr id="2" name="Document 1">
            <a:extLst>
              <a:ext uri="{FF2B5EF4-FFF2-40B4-BE49-F238E27FC236}">
                <a16:creationId xmlns:a16="http://schemas.microsoft.com/office/drawing/2014/main" id="{86E69A53-DA38-ECBD-4156-52FCE4658AB9}"/>
              </a:ext>
            </a:extLst>
          </p:cNvPr>
          <p:cNvSpPr/>
          <p:nvPr/>
        </p:nvSpPr>
        <p:spPr>
          <a:xfrm rot="10800000">
            <a:off x="0" y="1290926"/>
            <a:ext cx="9144000" cy="5567074"/>
          </a:xfrm>
          <a:prstGeom prst="flowChartDocumen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 name="Picture 5" descr="A diagram of a small intestine&#10;&#10;AI-generated content may be incorrect.">
            <a:extLst>
              <a:ext uri="{FF2B5EF4-FFF2-40B4-BE49-F238E27FC236}">
                <a16:creationId xmlns:a16="http://schemas.microsoft.com/office/drawing/2014/main" id="{8CAA408A-4297-F7DD-B06E-52A0FD6FFB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4942" y="2000441"/>
            <a:ext cx="3819604" cy="2372562"/>
          </a:xfrm>
          <a:prstGeom prst="rect">
            <a:avLst/>
          </a:prstGeom>
          <a:ln w="228600" cap="sq" cmpd="thickThin">
            <a:solidFill>
              <a:srgbClr val="000000"/>
            </a:solidFill>
            <a:prstDash val="solid"/>
            <a:miter lim="800000"/>
          </a:ln>
          <a:effectLst>
            <a:innerShdw blurRad="76200">
              <a:srgbClr val="000000"/>
            </a:innerShdw>
          </a:effectLst>
        </p:spPr>
      </p:pic>
      <p:sp>
        <p:nvSpPr>
          <p:cNvPr id="7" name="Title 6">
            <a:extLst>
              <a:ext uri="{FF2B5EF4-FFF2-40B4-BE49-F238E27FC236}">
                <a16:creationId xmlns:a16="http://schemas.microsoft.com/office/drawing/2014/main" id="{7428FE60-267F-BF29-9733-813317F1DD2E}"/>
              </a:ext>
            </a:extLst>
          </p:cNvPr>
          <p:cNvSpPr>
            <a:spLocks noGrp="1"/>
          </p:cNvSpPr>
          <p:nvPr>
            <p:ph type="title"/>
          </p:nvPr>
        </p:nvSpPr>
        <p:spPr>
          <a:xfrm>
            <a:off x="189609" y="212331"/>
            <a:ext cx="7038899" cy="1320800"/>
          </a:xfrm>
        </p:spPr>
        <p:txBody>
          <a:bodyPr/>
          <a:lstStyle/>
          <a:p>
            <a:r>
              <a:rPr lang="en-US" dirty="0">
                <a:solidFill>
                  <a:schemeClr val="accent2"/>
                </a:solidFill>
              </a:rPr>
              <a:t>Long-Term Effects of </a:t>
            </a:r>
            <a:br>
              <a:rPr lang="en-US" dirty="0">
                <a:solidFill>
                  <a:schemeClr val="accent2"/>
                </a:solidFill>
              </a:rPr>
            </a:br>
            <a:r>
              <a:rPr lang="en-US" dirty="0">
                <a:solidFill>
                  <a:schemeClr val="accent2"/>
                </a:solidFill>
              </a:rPr>
              <a:t>Repeated Gluten Exposure</a:t>
            </a:r>
          </a:p>
        </p:txBody>
      </p:sp>
      <p:sp>
        <p:nvSpPr>
          <p:cNvPr id="8" name="TextBox 7">
            <a:extLst>
              <a:ext uri="{FF2B5EF4-FFF2-40B4-BE49-F238E27FC236}">
                <a16:creationId xmlns:a16="http://schemas.microsoft.com/office/drawing/2014/main" id="{85E0647F-454C-8850-DD65-488062774C95}"/>
              </a:ext>
            </a:extLst>
          </p:cNvPr>
          <p:cNvSpPr txBox="1"/>
          <p:nvPr/>
        </p:nvSpPr>
        <p:spPr>
          <a:xfrm rot="16200000">
            <a:off x="993086" y="3399794"/>
            <a:ext cx="2017220" cy="646331"/>
          </a:xfrm>
          <a:prstGeom prst="rect">
            <a:avLst/>
          </a:prstGeom>
          <a:noFill/>
        </p:spPr>
        <p:txBody>
          <a:bodyPr wrap="square" rtlCol="0">
            <a:spAutoFit/>
          </a:bodyPr>
          <a:lstStyle/>
          <a:p>
            <a:r>
              <a:rPr lang="en-US" sz="3600" dirty="0">
                <a:solidFill>
                  <a:schemeClr val="bg1"/>
                </a:solidFill>
              </a:rPr>
              <a:t>ANEMIA</a:t>
            </a:r>
          </a:p>
        </p:txBody>
      </p:sp>
      <p:sp>
        <p:nvSpPr>
          <p:cNvPr id="10" name="TextBox 9">
            <a:extLst>
              <a:ext uri="{FF2B5EF4-FFF2-40B4-BE49-F238E27FC236}">
                <a16:creationId xmlns:a16="http://schemas.microsoft.com/office/drawing/2014/main" id="{0715CF49-CFC1-0B35-CDEC-8C63CCE41F42}"/>
              </a:ext>
            </a:extLst>
          </p:cNvPr>
          <p:cNvSpPr txBox="1"/>
          <p:nvPr/>
        </p:nvSpPr>
        <p:spPr>
          <a:xfrm>
            <a:off x="2455421" y="4688212"/>
            <a:ext cx="4612608" cy="830997"/>
          </a:xfrm>
          <a:prstGeom prst="rect">
            <a:avLst/>
          </a:prstGeom>
          <a:noFill/>
        </p:spPr>
        <p:txBody>
          <a:bodyPr wrap="square" rtlCol="0">
            <a:spAutoFit/>
          </a:bodyPr>
          <a:lstStyle/>
          <a:p>
            <a:pPr algn="ctr"/>
            <a:r>
              <a:rPr lang="en-US" sz="2400" dirty="0">
                <a:solidFill>
                  <a:schemeClr val="bg1"/>
                </a:solidFill>
              </a:rPr>
              <a:t>OTHER AUTOIMMUNE DISEASES</a:t>
            </a:r>
          </a:p>
        </p:txBody>
      </p:sp>
      <p:sp>
        <p:nvSpPr>
          <p:cNvPr id="11" name="TextBox 10">
            <a:extLst>
              <a:ext uri="{FF2B5EF4-FFF2-40B4-BE49-F238E27FC236}">
                <a16:creationId xmlns:a16="http://schemas.microsoft.com/office/drawing/2014/main" id="{62D81D46-B967-E528-FA68-E6F045E66CD5}"/>
              </a:ext>
            </a:extLst>
          </p:cNvPr>
          <p:cNvSpPr txBox="1"/>
          <p:nvPr/>
        </p:nvSpPr>
        <p:spPr>
          <a:xfrm rot="5400000">
            <a:off x="6354862" y="4294284"/>
            <a:ext cx="3367029" cy="584775"/>
          </a:xfrm>
          <a:prstGeom prst="rect">
            <a:avLst/>
          </a:prstGeom>
          <a:noFill/>
        </p:spPr>
        <p:txBody>
          <a:bodyPr wrap="square" rtlCol="0">
            <a:spAutoFit/>
          </a:bodyPr>
          <a:lstStyle/>
          <a:p>
            <a:r>
              <a:rPr lang="en-US" sz="3200" dirty="0">
                <a:solidFill>
                  <a:schemeClr val="bg1"/>
                </a:solidFill>
              </a:rPr>
              <a:t>OSTEOPOROSIS</a:t>
            </a:r>
          </a:p>
        </p:txBody>
      </p:sp>
      <p:sp>
        <p:nvSpPr>
          <p:cNvPr id="12" name="TextBox 11">
            <a:extLst>
              <a:ext uri="{FF2B5EF4-FFF2-40B4-BE49-F238E27FC236}">
                <a16:creationId xmlns:a16="http://schemas.microsoft.com/office/drawing/2014/main" id="{1BED34AC-7B02-93E3-501D-3EB2887DC1DC}"/>
              </a:ext>
            </a:extLst>
          </p:cNvPr>
          <p:cNvSpPr txBox="1"/>
          <p:nvPr/>
        </p:nvSpPr>
        <p:spPr>
          <a:xfrm rot="16200000">
            <a:off x="-152504" y="3650728"/>
            <a:ext cx="2833465" cy="523220"/>
          </a:xfrm>
          <a:prstGeom prst="rect">
            <a:avLst/>
          </a:prstGeom>
          <a:noFill/>
        </p:spPr>
        <p:txBody>
          <a:bodyPr wrap="square" rtlCol="0">
            <a:spAutoFit/>
          </a:bodyPr>
          <a:lstStyle/>
          <a:p>
            <a:r>
              <a:rPr lang="en-US" sz="2800" dirty="0">
                <a:solidFill>
                  <a:schemeClr val="bg1"/>
                </a:solidFill>
              </a:rPr>
              <a:t>DENTAL ISSUES</a:t>
            </a:r>
          </a:p>
        </p:txBody>
      </p:sp>
      <p:sp>
        <p:nvSpPr>
          <p:cNvPr id="17" name="TextBox 16">
            <a:extLst>
              <a:ext uri="{FF2B5EF4-FFF2-40B4-BE49-F238E27FC236}">
                <a16:creationId xmlns:a16="http://schemas.microsoft.com/office/drawing/2014/main" id="{D39FA639-188C-42DC-C6C0-B762EDDE8D92}"/>
              </a:ext>
            </a:extLst>
          </p:cNvPr>
          <p:cNvSpPr txBox="1"/>
          <p:nvPr/>
        </p:nvSpPr>
        <p:spPr>
          <a:xfrm>
            <a:off x="2567165" y="5519209"/>
            <a:ext cx="2194560" cy="523220"/>
          </a:xfrm>
          <a:prstGeom prst="rect">
            <a:avLst/>
          </a:prstGeom>
          <a:noFill/>
        </p:spPr>
        <p:txBody>
          <a:bodyPr wrap="square" rtlCol="0">
            <a:spAutoFit/>
          </a:bodyPr>
          <a:lstStyle/>
          <a:p>
            <a:r>
              <a:rPr lang="en-US" sz="2800" dirty="0">
                <a:solidFill>
                  <a:schemeClr val="bg1"/>
                </a:solidFill>
              </a:rPr>
              <a:t>INFERTILITY</a:t>
            </a:r>
          </a:p>
        </p:txBody>
      </p:sp>
      <p:sp>
        <p:nvSpPr>
          <p:cNvPr id="23" name="TextBox 22">
            <a:extLst>
              <a:ext uri="{FF2B5EF4-FFF2-40B4-BE49-F238E27FC236}">
                <a16:creationId xmlns:a16="http://schemas.microsoft.com/office/drawing/2014/main" id="{4A01941E-4D80-9366-600B-BFEEDE2CDA0E}"/>
              </a:ext>
            </a:extLst>
          </p:cNvPr>
          <p:cNvSpPr txBox="1"/>
          <p:nvPr/>
        </p:nvSpPr>
        <p:spPr>
          <a:xfrm>
            <a:off x="3534793" y="6066571"/>
            <a:ext cx="2979753" cy="523220"/>
          </a:xfrm>
          <a:prstGeom prst="rect">
            <a:avLst/>
          </a:prstGeom>
          <a:noFill/>
        </p:spPr>
        <p:txBody>
          <a:bodyPr wrap="square" rtlCol="0">
            <a:spAutoFit/>
          </a:bodyPr>
          <a:lstStyle/>
          <a:p>
            <a:r>
              <a:rPr lang="en-US" sz="2800" dirty="0">
                <a:solidFill>
                  <a:schemeClr val="bg1"/>
                </a:solidFill>
              </a:rPr>
              <a:t>SHORT STATURE</a:t>
            </a:r>
          </a:p>
        </p:txBody>
      </p:sp>
      <p:sp>
        <p:nvSpPr>
          <p:cNvPr id="25" name="TextBox 24">
            <a:extLst>
              <a:ext uri="{FF2B5EF4-FFF2-40B4-BE49-F238E27FC236}">
                <a16:creationId xmlns:a16="http://schemas.microsoft.com/office/drawing/2014/main" id="{6F451AA8-D763-EC16-5F4F-D8B26F4D79C8}"/>
              </a:ext>
            </a:extLst>
          </p:cNvPr>
          <p:cNvSpPr txBox="1"/>
          <p:nvPr/>
        </p:nvSpPr>
        <p:spPr>
          <a:xfrm rot="5400000">
            <a:off x="4530030" y="4116289"/>
            <a:ext cx="5567075" cy="646331"/>
          </a:xfrm>
          <a:prstGeom prst="rect">
            <a:avLst/>
          </a:prstGeom>
          <a:noFill/>
        </p:spPr>
        <p:txBody>
          <a:bodyPr wrap="square" rtlCol="0">
            <a:spAutoFit/>
          </a:bodyPr>
          <a:lstStyle/>
          <a:p>
            <a:r>
              <a:rPr lang="en-US" sz="3600" dirty="0">
                <a:solidFill>
                  <a:schemeClr val="bg1"/>
                </a:solidFill>
              </a:rPr>
              <a:t>INTESTINAL CANCERS</a:t>
            </a:r>
          </a:p>
        </p:txBody>
      </p:sp>
      <p:pic>
        <p:nvPicPr>
          <p:cNvPr id="3" name="Picture 2" descr="A white text on a black background&#10;&#10;AI-generated content may be incorrect.">
            <a:extLst>
              <a:ext uri="{FF2B5EF4-FFF2-40B4-BE49-F238E27FC236}">
                <a16:creationId xmlns:a16="http://schemas.microsoft.com/office/drawing/2014/main" id="{C054BB27-45E4-7401-F2B9-F42830F0D9E2}"/>
              </a:ext>
            </a:extLst>
          </p:cNvPr>
          <p:cNvPicPr>
            <a:picLocks noChangeAspect="1"/>
          </p:cNvPicPr>
          <p:nvPr/>
        </p:nvPicPr>
        <p:blipFill>
          <a:blip r:embed="rId4"/>
          <a:stretch>
            <a:fillRect/>
          </a:stretch>
        </p:blipFill>
        <p:spPr>
          <a:xfrm>
            <a:off x="140045" y="6328181"/>
            <a:ext cx="898974" cy="342859"/>
          </a:xfrm>
          <a:prstGeom prst="rect">
            <a:avLst/>
          </a:prstGeom>
        </p:spPr>
      </p:pic>
    </p:spTree>
    <p:extLst>
      <p:ext uri="{BB962C8B-B14F-4D97-AF65-F5344CB8AC3E}">
        <p14:creationId xmlns:p14="http://schemas.microsoft.com/office/powerpoint/2010/main" val="33279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7"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3BCA-5E2C-CF98-911F-3FFE0A0787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FB6429-BB03-9EF7-4540-7211325FEC6E}"/>
              </a:ext>
            </a:extLst>
          </p:cNvPr>
          <p:cNvSpPr txBox="1">
            <a:spLocks/>
          </p:cNvSpPr>
          <p:nvPr/>
        </p:nvSpPr>
        <p:spPr>
          <a:xfrm>
            <a:off x="489360" y="1382486"/>
            <a:ext cx="2660686" cy="4093028"/>
          </a:xfrm>
          <a:prstGeom prst="rect">
            <a:avLst/>
          </a:prstGeom>
        </p:spPr>
        <p:txBody>
          <a:bodyPr anchor="ctr">
            <a:normAutofit/>
          </a:bodyPr>
          <a:lst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accent2"/>
                </a:solidFill>
              </a:rPr>
              <a:t>In which of the following items could gluten potentially be found?</a:t>
            </a:r>
          </a:p>
        </p:txBody>
      </p:sp>
      <p:graphicFrame>
        <p:nvGraphicFramePr>
          <p:cNvPr id="6" name="Content Placeholder 5">
            <a:extLst>
              <a:ext uri="{FF2B5EF4-FFF2-40B4-BE49-F238E27FC236}">
                <a16:creationId xmlns:a16="http://schemas.microsoft.com/office/drawing/2014/main" id="{8B6F15B2-9375-FA3B-8B44-5274A342B372}"/>
              </a:ext>
            </a:extLst>
          </p:cNvPr>
          <p:cNvGraphicFramePr>
            <a:graphicFrameLocks/>
          </p:cNvGraphicFramePr>
          <p:nvPr>
            <p:extLst>
              <p:ext uri="{D42A27DB-BD31-4B8C-83A1-F6EECF244321}">
                <p14:modId xmlns:p14="http://schemas.microsoft.com/office/powerpoint/2010/main" val="436733320"/>
              </p:ext>
            </p:extLst>
          </p:nvPr>
        </p:nvGraphicFramePr>
        <p:xfrm>
          <a:off x="3687414" y="944563"/>
          <a:ext cx="4971603"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een and orange text&#10;&#10;AI-generated content may be incorrect.">
            <a:extLst>
              <a:ext uri="{FF2B5EF4-FFF2-40B4-BE49-F238E27FC236}">
                <a16:creationId xmlns:a16="http://schemas.microsoft.com/office/drawing/2014/main" id="{8C295B0C-9261-77B1-445C-07E2AA7ADB25}"/>
              </a:ext>
            </a:extLst>
          </p:cNvPr>
          <p:cNvPicPr>
            <a:picLocks noChangeAspect="1"/>
          </p:cNvPicPr>
          <p:nvPr/>
        </p:nvPicPr>
        <p:blipFill>
          <a:blip r:embed="rId8"/>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40777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6C01E-DB5E-3D87-B751-6BE133B2DF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510713-9992-F524-B8C9-1987A330BD2A}"/>
              </a:ext>
            </a:extLst>
          </p:cNvPr>
          <p:cNvSpPr>
            <a:spLocks noGrp="1"/>
          </p:cNvSpPr>
          <p:nvPr>
            <p:ph type="title"/>
          </p:nvPr>
        </p:nvSpPr>
        <p:spPr/>
        <p:txBody>
          <a:bodyPr/>
          <a:lstStyle/>
          <a:p>
            <a:r>
              <a:rPr lang="en-US" dirty="0">
                <a:solidFill>
                  <a:schemeClr val="accent2"/>
                </a:solidFill>
              </a:rPr>
              <a:t>6) All of the Above!</a:t>
            </a:r>
          </a:p>
        </p:txBody>
      </p:sp>
      <p:pic>
        <p:nvPicPr>
          <p:cNvPr id="7" name="Picture 6" descr="Close-up of stack of pancakes with blackberries and blueberries on gray ceramic plate">
            <a:extLst>
              <a:ext uri="{FF2B5EF4-FFF2-40B4-BE49-F238E27FC236}">
                <a16:creationId xmlns:a16="http://schemas.microsoft.com/office/drawing/2014/main" id="{BFAAA3BF-217D-400F-82FD-29D480F645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828" y="1669034"/>
            <a:ext cx="2812951" cy="1875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close-up of a hand holding a pink ball of clay&#10;&#10;AI-generated content may be incorrect.">
            <a:extLst>
              <a:ext uri="{FF2B5EF4-FFF2-40B4-BE49-F238E27FC236}">
                <a16:creationId xmlns:a16="http://schemas.microsoft.com/office/drawing/2014/main" id="{7E0571AD-5E5D-D75D-E667-89DDE1BE4D2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31716" y="1508852"/>
            <a:ext cx="2406507" cy="2195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child with cream on his face&#10;&#10;AI-generated content may be incorrect.">
            <a:extLst>
              <a:ext uri="{FF2B5EF4-FFF2-40B4-BE49-F238E27FC236}">
                <a16:creationId xmlns:a16="http://schemas.microsoft.com/office/drawing/2014/main" id="{85D074B7-D27A-47B1-D41A-4F7DAF1F2B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64160" y="1553884"/>
            <a:ext cx="2653688" cy="1990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Plated apple slices">
            <a:extLst>
              <a:ext uri="{FF2B5EF4-FFF2-40B4-BE49-F238E27FC236}">
                <a16:creationId xmlns:a16="http://schemas.microsoft.com/office/drawing/2014/main" id="{4CBF896E-F407-4019-343B-BBAD260B6B9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521" y="4142843"/>
            <a:ext cx="3467173" cy="2310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bowl of tater tots&#10;&#10;AI-generated content may be incorrect.">
            <a:extLst>
              <a:ext uri="{FF2B5EF4-FFF2-40B4-BE49-F238E27FC236}">
                <a16:creationId xmlns:a16="http://schemas.microsoft.com/office/drawing/2014/main" id="{E79D2FE9-70F7-DBDA-8ACB-DF1F61BC5BD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5376298" y="3718947"/>
            <a:ext cx="2105557" cy="3158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white text on a black background&#10;&#10;AI-generated content may be incorrect.">
            <a:extLst>
              <a:ext uri="{FF2B5EF4-FFF2-40B4-BE49-F238E27FC236}">
                <a16:creationId xmlns:a16="http://schemas.microsoft.com/office/drawing/2014/main" id="{A905413F-1B57-5D11-C0A4-0B23202637AA}"/>
              </a:ext>
            </a:extLst>
          </p:cNvPr>
          <p:cNvPicPr>
            <a:picLocks noChangeAspect="1"/>
          </p:cNvPicPr>
          <p:nvPr/>
        </p:nvPicPr>
        <p:blipFill>
          <a:blip r:embed="rId8"/>
          <a:stretch>
            <a:fillRect/>
          </a:stretch>
        </p:blipFill>
        <p:spPr>
          <a:xfrm>
            <a:off x="8310361" y="6453388"/>
            <a:ext cx="696957" cy="265812"/>
          </a:xfrm>
          <a:prstGeom prst="rect">
            <a:avLst/>
          </a:prstGeom>
        </p:spPr>
      </p:pic>
    </p:spTree>
    <p:extLst>
      <p:ext uri="{BB962C8B-B14F-4D97-AF65-F5344CB8AC3E}">
        <p14:creationId xmlns:p14="http://schemas.microsoft.com/office/powerpoint/2010/main" val="31453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B23003-CC31-27D9-8EFD-A5183C8C0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08E8F-083D-8865-93B2-C8DAEC627B91}"/>
              </a:ext>
            </a:extLst>
          </p:cNvPr>
          <p:cNvSpPr>
            <a:spLocks noGrp="1"/>
          </p:cNvSpPr>
          <p:nvPr>
            <p:ph type="ctrTitle"/>
          </p:nvPr>
        </p:nvSpPr>
        <p:spPr>
          <a:xfrm>
            <a:off x="1130595" y="1264224"/>
            <a:ext cx="5826719" cy="1646302"/>
          </a:xfrm>
        </p:spPr>
        <p:txBody>
          <a:bodyPr/>
          <a:lstStyle/>
          <a:p>
            <a:pPr algn="l"/>
            <a:r>
              <a:rPr lang="en-US" sz="4000" dirty="0"/>
              <a:t>Hidden Slide</a:t>
            </a:r>
          </a:p>
        </p:txBody>
      </p:sp>
      <p:sp>
        <p:nvSpPr>
          <p:cNvPr id="3" name="Subtitle 2">
            <a:extLst>
              <a:ext uri="{FF2B5EF4-FFF2-40B4-BE49-F238E27FC236}">
                <a16:creationId xmlns:a16="http://schemas.microsoft.com/office/drawing/2014/main" id="{BE3F2F92-2CE4-0ED5-01AD-F705741EB5C9}"/>
              </a:ext>
            </a:extLst>
          </p:cNvPr>
          <p:cNvSpPr>
            <a:spLocks noGrp="1"/>
          </p:cNvSpPr>
          <p:nvPr>
            <p:ph type="subTitle" idx="1"/>
          </p:nvPr>
        </p:nvSpPr>
        <p:spPr>
          <a:xfrm>
            <a:off x="1130594" y="3429000"/>
            <a:ext cx="5826719" cy="1096899"/>
          </a:xfrm>
        </p:spPr>
        <p:txBody>
          <a:bodyPr>
            <a:normAutofit fontScale="92500"/>
          </a:bodyPr>
          <a:lstStyle/>
          <a:p>
            <a:pPr algn="l"/>
            <a:r>
              <a:rPr lang="en-US" sz="2800" dirty="0">
                <a:solidFill>
                  <a:schemeClr val="bg2">
                    <a:lumMod val="50000"/>
                  </a:schemeClr>
                </a:solidFill>
              </a:rPr>
              <a:t>Select </a:t>
            </a:r>
            <a:r>
              <a:rPr lang="en-US" sz="2800" b="1" dirty="0">
                <a:solidFill>
                  <a:schemeClr val="tx1"/>
                </a:solidFill>
              </a:rPr>
              <a:t>View &gt; Notes Page</a:t>
            </a:r>
            <a:r>
              <a:rPr lang="en-US" sz="2800" dirty="0">
                <a:solidFill>
                  <a:schemeClr val="tx1"/>
                </a:solidFill>
              </a:rPr>
              <a:t> </a:t>
            </a:r>
            <a:r>
              <a:rPr lang="en-US" sz="2800" dirty="0">
                <a:solidFill>
                  <a:schemeClr val="bg2">
                    <a:lumMod val="50000"/>
                  </a:schemeClr>
                </a:solidFill>
              </a:rPr>
              <a:t>for background and setup information.</a:t>
            </a:r>
          </a:p>
        </p:txBody>
      </p:sp>
    </p:spTree>
    <p:extLst>
      <p:ext uri="{BB962C8B-B14F-4D97-AF65-F5344CB8AC3E}">
        <p14:creationId xmlns:p14="http://schemas.microsoft.com/office/powerpoint/2010/main" val="2786731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B12265-368A-B92C-743C-4C820C4AE9D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1D31F42-CD90-E9EC-7A0F-2640FA4CF06C}"/>
              </a:ext>
            </a:extLst>
          </p:cNvPr>
          <p:cNvSpPr txBox="1"/>
          <p:nvPr/>
        </p:nvSpPr>
        <p:spPr>
          <a:xfrm>
            <a:off x="4701092" y="6642556"/>
            <a:ext cx="4442908" cy="215444"/>
          </a:xfrm>
          <a:prstGeom prst="rect">
            <a:avLst/>
          </a:prstGeom>
          <a:noFill/>
        </p:spPr>
        <p:txBody>
          <a:bodyPr wrap="square" rtlCol="0">
            <a:spAutoFit/>
          </a:bodyPr>
          <a:lstStyle/>
          <a:p>
            <a:r>
              <a:rPr lang="en-US" sz="800" dirty="0">
                <a:solidFill>
                  <a:schemeClr val="bg1"/>
                </a:solidFill>
              </a:rPr>
              <a:t>“Cross-Contact” from &lt;a </a:t>
            </a:r>
            <a:r>
              <a:rPr lang="en-US" sz="800" dirty="0" err="1">
                <a:solidFill>
                  <a:schemeClr val="bg1"/>
                </a:solidFill>
              </a:rPr>
              <a:t>href</a:t>
            </a:r>
            <a:r>
              <a:rPr lang="en-US" sz="800" dirty="0">
                <a:solidFill>
                  <a:schemeClr val="bg1"/>
                </a:solidFill>
              </a:rPr>
              <a:t>="https://</a:t>
            </a:r>
            <a:r>
              <a:rPr lang="en-US" sz="800" dirty="0" err="1">
                <a:solidFill>
                  <a:schemeClr val="bg1"/>
                </a:solidFill>
              </a:rPr>
              <a:t>www.textstudio.com</a:t>
            </a:r>
            <a:r>
              <a:rPr lang="en-US" sz="800" dirty="0">
                <a:solidFill>
                  <a:schemeClr val="bg1"/>
                </a:solidFill>
              </a:rPr>
              <a:t>/"&gt;Font generator&lt;/a&gt;</a:t>
            </a:r>
          </a:p>
        </p:txBody>
      </p:sp>
      <p:pic>
        <p:nvPicPr>
          <p:cNvPr id="12" name="Picture 11" descr="A person wearing a mask and gloves&#10;&#10;AI-generated content may be incorrect.">
            <a:extLst>
              <a:ext uri="{FF2B5EF4-FFF2-40B4-BE49-F238E27FC236}">
                <a16:creationId xmlns:a16="http://schemas.microsoft.com/office/drawing/2014/main" id="{6DA5E093-1CDD-A76F-C448-BE2C5085A8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718035">
            <a:off x="3857841" y="2844911"/>
            <a:ext cx="4221497" cy="2818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person cutting food on a wooden board&#10;&#10;AI-generated content may be incorrect.">
            <a:extLst>
              <a:ext uri="{FF2B5EF4-FFF2-40B4-BE49-F238E27FC236}">
                <a16:creationId xmlns:a16="http://schemas.microsoft.com/office/drawing/2014/main" id="{04B5F3D0-41C2-6AE9-14AC-28E2206073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41995">
            <a:off x="1375094" y="2210068"/>
            <a:ext cx="2836211" cy="4253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green and white text&#10;&#10;AI-generated content may be incorrect.">
            <a:extLst>
              <a:ext uri="{FF2B5EF4-FFF2-40B4-BE49-F238E27FC236}">
                <a16:creationId xmlns:a16="http://schemas.microsoft.com/office/drawing/2014/main" id="{666D161D-52E2-C832-D7BE-89DE6F426487}"/>
              </a:ext>
            </a:extLst>
          </p:cNvPr>
          <p:cNvPicPr>
            <a:picLocks noChangeAspect="1"/>
          </p:cNvPicPr>
          <p:nvPr/>
        </p:nvPicPr>
        <p:blipFill>
          <a:blip r:embed="rId5"/>
          <a:stretch>
            <a:fillRect/>
          </a:stretch>
        </p:blipFill>
        <p:spPr>
          <a:xfrm>
            <a:off x="664284" y="79549"/>
            <a:ext cx="7772400" cy="2277070"/>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344E96E5-B8EC-A9EE-0112-1203A5C1A4D0}"/>
              </a:ext>
            </a:extLst>
          </p:cNvPr>
          <p:cNvPicPr>
            <a:picLocks noChangeAspect="1"/>
          </p:cNvPicPr>
          <p:nvPr/>
        </p:nvPicPr>
        <p:blipFill>
          <a:blip r:embed="rId6"/>
          <a:stretch>
            <a:fillRect/>
          </a:stretch>
        </p:blipFill>
        <p:spPr>
          <a:xfrm>
            <a:off x="173885" y="6352093"/>
            <a:ext cx="898974" cy="342859"/>
          </a:xfrm>
          <a:prstGeom prst="rect">
            <a:avLst/>
          </a:prstGeom>
        </p:spPr>
      </p:pic>
    </p:spTree>
    <p:extLst>
      <p:ext uri="{BB962C8B-B14F-4D97-AF65-F5344CB8AC3E}">
        <p14:creationId xmlns:p14="http://schemas.microsoft.com/office/powerpoint/2010/main" val="1598847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0C4C9F-3E01-B554-9BD2-DC4B208701BD}"/>
            </a:ext>
          </a:extLst>
        </p:cNvPr>
        <p:cNvGrpSpPr/>
        <p:nvPr/>
      </p:nvGrpSpPr>
      <p:grpSpPr>
        <a:xfrm>
          <a:off x="0" y="0"/>
          <a:ext cx="0" cy="0"/>
          <a:chOff x="0" y="0"/>
          <a:chExt cx="0" cy="0"/>
        </a:xfrm>
      </p:grpSpPr>
      <p:pic>
        <p:nvPicPr>
          <p:cNvPr id="7" name="Picture 6" descr="A green and white text&#10;&#10;AI-generated content may be incorrect.">
            <a:extLst>
              <a:ext uri="{FF2B5EF4-FFF2-40B4-BE49-F238E27FC236}">
                <a16:creationId xmlns:a16="http://schemas.microsoft.com/office/drawing/2014/main" id="{9B7F9E0E-A729-3622-92D9-CA174AE98861}"/>
              </a:ext>
            </a:extLst>
          </p:cNvPr>
          <p:cNvPicPr>
            <a:picLocks noChangeAspect="1"/>
          </p:cNvPicPr>
          <p:nvPr/>
        </p:nvPicPr>
        <p:blipFill>
          <a:blip r:embed="rId3"/>
          <a:stretch>
            <a:fillRect/>
          </a:stretch>
        </p:blipFill>
        <p:spPr>
          <a:xfrm>
            <a:off x="685800" y="83650"/>
            <a:ext cx="7772400" cy="2277070"/>
          </a:xfrm>
          <a:prstGeom prst="rect">
            <a:avLst/>
          </a:prstGeom>
        </p:spPr>
      </p:pic>
      <p:pic>
        <p:nvPicPr>
          <p:cNvPr id="9" name="Picture 8" descr="A group of pencils and scissors in a row&#10;&#10;AI-generated content may be incorrect.">
            <a:extLst>
              <a:ext uri="{FF2B5EF4-FFF2-40B4-BE49-F238E27FC236}">
                <a16:creationId xmlns:a16="http://schemas.microsoft.com/office/drawing/2014/main" id="{A1B84F9C-B38A-3B25-B3EC-B59F5C06E5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8228" y="2130675"/>
            <a:ext cx="6567544" cy="43578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E13A01BD-48FF-A7B2-E050-88F29E1118B2}"/>
              </a:ext>
            </a:extLst>
          </p:cNvPr>
          <p:cNvSpPr txBox="1"/>
          <p:nvPr/>
        </p:nvSpPr>
        <p:spPr>
          <a:xfrm>
            <a:off x="4701092" y="6642556"/>
            <a:ext cx="4442908" cy="215444"/>
          </a:xfrm>
          <a:prstGeom prst="rect">
            <a:avLst/>
          </a:prstGeom>
          <a:noFill/>
        </p:spPr>
        <p:txBody>
          <a:bodyPr wrap="square" rtlCol="0">
            <a:spAutoFit/>
          </a:bodyPr>
          <a:lstStyle/>
          <a:p>
            <a:r>
              <a:rPr lang="en-US" sz="800" dirty="0">
                <a:solidFill>
                  <a:schemeClr val="bg1"/>
                </a:solidFill>
              </a:rPr>
              <a:t>“Cross-Contact” from &lt;a </a:t>
            </a:r>
            <a:r>
              <a:rPr lang="en-US" sz="800" dirty="0" err="1">
                <a:solidFill>
                  <a:schemeClr val="bg1"/>
                </a:solidFill>
              </a:rPr>
              <a:t>href</a:t>
            </a:r>
            <a:r>
              <a:rPr lang="en-US" sz="800" dirty="0">
                <a:solidFill>
                  <a:schemeClr val="bg1"/>
                </a:solidFill>
              </a:rPr>
              <a:t>="https://</a:t>
            </a:r>
            <a:r>
              <a:rPr lang="en-US" sz="800" dirty="0" err="1">
                <a:solidFill>
                  <a:schemeClr val="bg1"/>
                </a:solidFill>
              </a:rPr>
              <a:t>www.textstudio.com</a:t>
            </a:r>
            <a:r>
              <a:rPr lang="en-US" sz="800" dirty="0">
                <a:solidFill>
                  <a:schemeClr val="bg1"/>
                </a:solidFill>
              </a:rPr>
              <a:t>/"&gt;Font generator&lt;/a&gt;</a:t>
            </a:r>
          </a:p>
        </p:txBody>
      </p:sp>
    </p:spTree>
    <p:extLst>
      <p:ext uri="{BB962C8B-B14F-4D97-AF65-F5344CB8AC3E}">
        <p14:creationId xmlns:p14="http://schemas.microsoft.com/office/powerpoint/2010/main" val="4100010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392273-A9D9-FC00-9B95-9241D1127FE2}"/>
            </a:ext>
          </a:extLst>
        </p:cNvPr>
        <p:cNvGrpSpPr/>
        <p:nvPr/>
      </p:nvGrpSpPr>
      <p:grpSpPr>
        <a:xfrm>
          <a:off x="0" y="0"/>
          <a:ext cx="0" cy="0"/>
          <a:chOff x="0" y="0"/>
          <a:chExt cx="0" cy="0"/>
        </a:xfrm>
      </p:grpSpPr>
      <p:pic>
        <p:nvPicPr>
          <p:cNvPr id="13" name="Graphic 12" descr="Raised hand outline">
            <a:extLst>
              <a:ext uri="{FF2B5EF4-FFF2-40B4-BE49-F238E27FC236}">
                <a16:creationId xmlns:a16="http://schemas.microsoft.com/office/drawing/2014/main" id="{9B416FD6-3CC6-CCDB-01E0-FFD0C8DD4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9249" y="4094818"/>
            <a:ext cx="1361627" cy="1361627"/>
          </a:xfrm>
          <a:prstGeom prst="rect">
            <a:avLst/>
          </a:prstGeom>
        </p:spPr>
      </p:pic>
      <p:pic>
        <p:nvPicPr>
          <p:cNvPr id="15" name="Graphic 14" descr="Pretzel outline">
            <a:extLst>
              <a:ext uri="{FF2B5EF4-FFF2-40B4-BE49-F238E27FC236}">
                <a16:creationId xmlns:a16="http://schemas.microsoft.com/office/drawing/2014/main" id="{36DA4896-4BDF-976A-FCD5-1218991A5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3841" y="2245710"/>
            <a:ext cx="1361627" cy="1361627"/>
          </a:xfrm>
          <a:prstGeom prst="rect">
            <a:avLst/>
          </a:prstGeom>
        </p:spPr>
      </p:pic>
      <p:pic>
        <p:nvPicPr>
          <p:cNvPr id="17" name="Graphic 16" descr="Pencil outline">
            <a:extLst>
              <a:ext uri="{FF2B5EF4-FFF2-40B4-BE49-F238E27FC236}">
                <a16:creationId xmlns:a16="http://schemas.microsoft.com/office/drawing/2014/main" id="{06171CBA-480E-213B-247A-04B35D26D3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284" y="2347140"/>
            <a:ext cx="1361627" cy="1361627"/>
          </a:xfrm>
          <a:prstGeom prst="rect">
            <a:avLst/>
          </a:prstGeom>
        </p:spPr>
      </p:pic>
      <p:pic>
        <p:nvPicPr>
          <p:cNvPr id="18" name="Graphic 17" descr="Raised hand outline">
            <a:extLst>
              <a:ext uri="{FF2B5EF4-FFF2-40B4-BE49-F238E27FC236}">
                <a16:creationId xmlns:a16="http://schemas.microsoft.com/office/drawing/2014/main" id="{5C109DB5-BD21-8675-01C3-54E9B1EEB5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2591" y="2284335"/>
            <a:ext cx="1361627" cy="1361627"/>
          </a:xfrm>
          <a:prstGeom prst="rect">
            <a:avLst/>
          </a:prstGeom>
        </p:spPr>
      </p:pic>
      <p:pic>
        <p:nvPicPr>
          <p:cNvPr id="20" name="Graphic 19" descr="Apple outline">
            <a:extLst>
              <a:ext uri="{FF2B5EF4-FFF2-40B4-BE49-F238E27FC236}">
                <a16:creationId xmlns:a16="http://schemas.microsoft.com/office/drawing/2014/main" id="{C5B52028-0708-8038-5320-645B0F9864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82081" y="4119693"/>
            <a:ext cx="1366413" cy="1366413"/>
          </a:xfrm>
          <a:prstGeom prst="rect">
            <a:avLst/>
          </a:prstGeom>
        </p:spPr>
      </p:pic>
      <p:pic>
        <p:nvPicPr>
          <p:cNvPr id="22" name="Graphic 21" descr="Lips outline">
            <a:extLst>
              <a:ext uri="{FF2B5EF4-FFF2-40B4-BE49-F238E27FC236}">
                <a16:creationId xmlns:a16="http://schemas.microsoft.com/office/drawing/2014/main" id="{21EF12E1-04AA-5185-AB30-166F5DF54F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46436" y="4119692"/>
            <a:ext cx="1366413" cy="1366413"/>
          </a:xfrm>
          <a:prstGeom prst="rect">
            <a:avLst/>
          </a:prstGeom>
        </p:spPr>
      </p:pic>
      <p:pic>
        <p:nvPicPr>
          <p:cNvPr id="24" name="Picture 23" descr="A green and white text&#10;&#10;AI-generated content may be incorrect.">
            <a:extLst>
              <a:ext uri="{FF2B5EF4-FFF2-40B4-BE49-F238E27FC236}">
                <a16:creationId xmlns:a16="http://schemas.microsoft.com/office/drawing/2014/main" id="{3F2909DF-D9C5-B378-F969-B9C36BB65504}"/>
              </a:ext>
            </a:extLst>
          </p:cNvPr>
          <p:cNvPicPr>
            <a:picLocks noChangeAspect="1"/>
          </p:cNvPicPr>
          <p:nvPr/>
        </p:nvPicPr>
        <p:blipFill>
          <a:blip r:embed="rId15"/>
          <a:stretch>
            <a:fillRect/>
          </a:stretch>
        </p:blipFill>
        <p:spPr>
          <a:xfrm>
            <a:off x="685800" y="-13088"/>
            <a:ext cx="7772400" cy="2277070"/>
          </a:xfrm>
          <a:prstGeom prst="rect">
            <a:avLst/>
          </a:prstGeom>
        </p:spPr>
      </p:pic>
      <p:sp>
        <p:nvSpPr>
          <p:cNvPr id="25" name="Right Arrow 24">
            <a:extLst>
              <a:ext uri="{FF2B5EF4-FFF2-40B4-BE49-F238E27FC236}">
                <a16:creationId xmlns:a16="http://schemas.microsoft.com/office/drawing/2014/main" id="{9825F955-22CE-C03F-B144-F63AB0337FEA}"/>
              </a:ext>
            </a:extLst>
          </p:cNvPr>
          <p:cNvSpPr/>
          <p:nvPr/>
        </p:nvSpPr>
        <p:spPr>
          <a:xfrm>
            <a:off x="3302735" y="2793397"/>
            <a:ext cx="401559" cy="266251"/>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8CADFF9C-2CE1-6390-5186-DEC301A1C03E}"/>
              </a:ext>
            </a:extLst>
          </p:cNvPr>
          <p:cNvSpPr/>
          <p:nvPr/>
        </p:nvSpPr>
        <p:spPr>
          <a:xfrm>
            <a:off x="5320835" y="2832023"/>
            <a:ext cx="401559" cy="266251"/>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54061DEC-6D19-2705-1A9D-3A4CF526302B}"/>
              </a:ext>
            </a:extLst>
          </p:cNvPr>
          <p:cNvSpPr/>
          <p:nvPr/>
        </p:nvSpPr>
        <p:spPr>
          <a:xfrm rot="5400000">
            <a:off x="6370097" y="3712412"/>
            <a:ext cx="401559" cy="266251"/>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1EBD57C1-B367-336E-5C0B-D7CC1B922D1F}"/>
              </a:ext>
            </a:extLst>
          </p:cNvPr>
          <p:cNvSpPr/>
          <p:nvPr/>
        </p:nvSpPr>
        <p:spPr>
          <a:xfrm rot="10800000">
            <a:off x="5308092" y="4669775"/>
            <a:ext cx="401559" cy="266251"/>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736801-4155-C353-9AFC-0BFDFE6E0A78}"/>
              </a:ext>
            </a:extLst>
          </p:cNvPr>
          <p:cNvSpPr/>
          <p:nvPr/>
        </p:nvSpPr>
        <p:spPr>
          <a:xfrm rot="10800000">
            <a:off x="3268104" y="4687263"/>
            <a:ext cx="401559" cy="266251"/>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B9AE377E-98CC-E69C-2CA4-5BD8E9D79E67}"/>
              </a:ext>
            </a:extLst>
          </p:cNvPr>
          <p:cNvSpPr/>
          <p:nvPr/>
        </p:nvSpPr>
        <p:spPr>
          <a:xfrm rot="5400000">
            <a:off x="2128862" y="3837589"/>
            <a:ext cx="401559" cy="26625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2112364-F368-689E-F238-7D906C8BFE59}"/>
              </a:ext>
            </a:extLst>
          </p:cNvPr>
          <p:cNvSpPr txBox="1"/>
          <p:nvPr/>
        </p:nvSpPr>
        <p:spPr>
          <a:xfrm>
            <a:off x="4701092" y="6642556"/>
            <a:ext cx="4442908" cy="215444"/>
          </a:xfrm>
          <a:prstGeom prst="rect">
            <a:avLst/>
          </a:prstGeom>
          <a:noFill/>
        </p:spPr>
        <p:txBody>
          <a:bodyPr wrap="square" rtlCol="0">
            <a:spAutoFit/>
          </a:bodyPr>
          <a:lstStyle/>
          <a:p>
            <a:r>
              <a:rPr lang="en-US" sz="800" dirty="0">
                <a:solidFill>
                  <a:schemeClr val="bg1"/>
                </a:solidFill>
              </a:rPr>
              <a:t>“Cross-Contact” from &lt;a </a:t>
            </a:r>
            <a:r>
              <a:rPr lang="en-US" sz="800" dirty="0" err="1">
                <a:solidFill>
                  <a:schemeClr val="bg1"/>
                </a:solidFill>
              </a:rPr>
              <a:t>href</a:t>
            </a:r>
            <a:r>
              <a:rPr lang="en-US" sz="800" dirty="0">
                <a:solidFill>
                  <a:schemeClr val="bg1"/>
                </a:solidFill>
              </a:rPr>
              <a:t>="https://</a:t>
            </a:r>
            <a:r>
              <a:rPr lang="en-US" sz="800" dirty="0" err="1">
                <a:solidFill>
                  <a:schemeClr val="bg1"/>
                </a:solidFill>
              </a:rPr>
              <a:t>www.textstudio.com</a:t>
            </a:r>
            <a:r>
              <a:rPr lang="en-US" sz="800" dirty="0">
                <a:solidFill>
                  <a:schemeClr val="bg1"/>
                </a:solidFill>
              </a:rPr>
              <a:t>/"&gt;Font generator&lt;/a&gt;</a:t>
            </a:r>
          </a:p>
        </p:txBody>
      </p:sp>
      <p:pic>
        <p:nvPicPr>
          <p:cNvPr id="2" name="Picture 1" descr="A white text on a black background&#10;&#10;AI-generated content may be incorrect.">
            <a:extLst>
              <a:ext uri="{FF2B5EF4-FFF2-40B4-BE49-F238E27FC236}">
                <a16:creationId xmlns:a16="http://schemas.microsoft.com/office/drawing/2014/main" id="{C739198C-79E2-7FC7-1F02-0C94393490DA}"/>
              </a:ext>
            </a:extLst>
          </p:cNvPr>
          <p:cNvPicPr>
            <a:picLocks noChangeAspect="1"/>
          </p:cNvPicPr>
          <p:nvPr/>
        </p:nvPicPr>
        <p:blipFill>
          <a:blip r:embed="rId16"/>
          <a:stretch>
            <a:fillRect/>
          </a:stretch>
        </p:blipFill>
        <p:spPr>
          <a:xfrm>
            <a:off x="173885" y="6352093"/>
            <a:ext cx="898974" cy="342859"/>
          </a:xfrm>
          <a:prstGeom prst="rect">
            <a:avLst/>
          </a:prstGeom>
        </p:spPr>
      </p:pic>
    </p:spTree>
    <p:extLst>
      <p:ext uri="{BB962C8B-B14F-4D97-AF65-F5344CB8AC3E}">
        <p14:creationId xmlns:p14="http://schemas.microsoft.com/office/powerpoint/2010/main" val="427417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82D6F-459A-053C-5B1F-6BE46D120CF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18BB2F8-C3E8-5F14-3A6C-A66896829905}"/>
              </a:ext>
            </a:extLst>
          </p:cNvPr>
          <p:cNvSpPr>
            <a:spLocks noGrp="1"/>
          </p:cNvSpPr>
          <p:nvPr>
            <p:ph type="title"/>
          </p:nvPr>
        </p:nvSpPr>
        <p:spPr>
          <a:xfrm>
            <a:off x="631948" y="999460"/>
            <a:ext cx="4771901" cy="4479852"/>
          </a:xfrm>
        </p:spPr>
        <p:txBody>
          <a:bodyPr vert="horz" lIns="91440" tIns="45720" rIns="91440" bIns="45720" rtlCol="0" anchor="ctr">
            <a:normAutofit/>
          </a:bodyPr>
          <a:lstStyle/>
          <a:p>
            <a:pPr algn="r">
              <a:lnSpc>
                <a:spcPct val="90000"/>
              </a:lnSpc>
            </a:pPr>
            <a:r>
              <a:rPr lang="en-US" sz="4000" dirty="0">
                <a:solidFill>
                  <a:schemeClr val="accent2"/>
                </a:solidFill>
              </a:rPr>
              <a:t>Throughout the school, what can we do to keep our students with celiac disease safe from cross-contact?</a:t>
            </a:r>
          </a:p>
        </p:txBody>
      </p:sp>
      <p:sp>
        <p:nvSpPr>
          <p:cNvPr id="24" name="Isosceles Triangle 23">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8512053" y="1217756"/>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green and orange text&#10;&#10;AI-generated content may be incorrect.">
            <a:extLst>
              <a:ext uri="{FF2B5EF4-FFF2-40B4-BE49-F238E27FC236}">
                <a16:creationId xmlns:a16="http://schemas.microsoft.com/office/drawing/2014/main" id="{5B780FCA-58BB-B29A-46E0-20612C5F0569}"/>
              </a:ext>
            </a:extLst>
          </p:cNvPr>
          <p:cNvPicPr>
            <a:picLocks noChangeAspect="1"/>
          </p:cNvPicPr>
          <p:nvPr/>
        </p:nvPicPr>
        <p:blipFill>
          <a:blip r:embed="rId3"/>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334567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5C1E88-7B15-75A8-D09B-DA329A9737B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6" name="Straight Connector 15">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itle 4">
            <a:extLst>
              <a:ext uri="{FF2B5EF4-FFF2-40B4-BE49-F238E27FC236}">
                <a16:creationId xmlns:a16="http://schemas.microsoft.com/office/drawing/2014/main" id="{7C5AC9A7-D7C7-6F7D-9EAE-9DB6D33728D5}"/>
              </a:ext>
            </a:extLst>
          </p:cNvPr>
          <p:cNvSpPr>
            <a:spLocks noGrp="1"/>
          </p:cNvSpPr>
          <p:nvPr>
            <p:ph type="title"/>
          </p:nvPr>
        </p:nvSpPr>
        <p:spPr>
          <a:xfrm>
            <a:off x="508000" y="609600"/>
            <a:ext cx="6447501" cy="1320800"/>
          </a:xfrm>
        </p:spPr>
        <p:txBody>
          <a:bodyPr>
            <a:noAutofit/>
          </a:bodyPr>
          <a:lstStyle/>
          <a:p>
            <a:pPr>
              <a:lnSpc>
                <a:spcPct val="90000"/>
              </a:lnSpc>
            </a:pPr>
            <a:r>
              <a:rPr lang="en-US" dirty="0">
                <a:solidFill>
                  <a:schemeClr val="accent2"/>
                </a:solidFill>
              </a:rPr>
              <a:t>Reducing Gluten Exposure via Cross-Contact</a:t>
            </a:r>
            <a:br>
              <a:rPr lang="en-US" dirty="0">
                <a:solidFill>
                  <a:schemeClr val="accent2"/>
                </a:solidFill>
              </a:rPr>
            </a:br>
            <a:endParaRPr lang="en-US" dirty="0">
              <a:solidFill>
                <a:schemeClr val="accent2"/>
              </a:solidFill>
            </a:endParaRPr>
          </a:p>
        </p:txBody>
      </p:sp>
      <p:graphicFrame>
        <p:nvGraphicFramePr>
          <p:cNvPr id="8" name="Content Placeholder 5">
            <a:extLst>
              <a:ext uri="{FF2B5EF4-FFF2-40B4-BE49-F238E27FC236}">
                <a16:creationId xmlns:a16="http://schemas.microsoft.com/office/drawing/2014/main" id="{EF92521D-E1F8-EDED-B166-FC6596CD00FF}"/>
              </a:ext>
            </a:extLst>
          </p:cNvPr>
          <p:cNvGraphicFramePr>
            <a:graphicFrameLocks noGrp="1"/>
          </p:cNvGraphicFramePr>
          <p:nvPr>
            <p:ph idx="1"/>
            <p:extLst>
              <p:ext uri="{D42A27DB-BD31-4B8C-83A1-F6EECF244321}">
                <p14:modId xmlns:p14="http://schemas.microsoft.com/office/powerpoint/2010/main" val="2495334708"/>
              </p:ext>
            </p:extLst>
          </p:nvPr>
        </p:nvGraphicFramePr>
        <p:xfrm>
          <a:off x="508000" y="2160589"/>
          <a:ext cx="6872514"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een and orange text&#10;&#10;AI-generated content may be incorrect.">
            <a:extLst>
              <a:ext uri="{FF2B5EF4-FFF2-40B4-BE49-F238E27FC236}">
                <a16:creationId xmlns:a16="http://schemas.microsoft.com/office/drawing/2014/main" id="{992C2074-8AF8-F014-B8D1-2EAB5BE6F1DC}"/>
              </a:ext>
            </a:extLst>
          </p:cNvPr>
          <p:cNvPicPr>
            <a:picLocks noChangeAspect="1"/>
          </p:cNvPicPr>
          <p:nvPr/>
        </p:nvPicPr>
        <p:blipFill>
          <a:blip r:embed="rId8"/>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68119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EF7BE65C-BCEE-2545-8E4F-F12A11C556E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D4C16C4A-0C99-0A42-A312-8CDAB3D20DE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4FFFAE18-5009-9B4B-94A5-A0EC0C39B9B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06B2469F-045C-A94A-B1DF-17D7662F9A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4B1BBF09-E386-C140-BD9D-86A8E77306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BADB4B-8031-60EB-B5C1-77619A341C6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descr="A hand holding a bottle of liquid&#10;&#10;AI-generated content may be incorrect.">
            <a:extLst>
              <a:ext uri="{FF2B5EF4-FFF2-40B4-BE49-F238E27FC236}">
                <a16:creationId xmlns:a16="http://schemas.microsoft.com/office/drawing/2014/main" id="{9369839D-C364-0771-4611-7E90D09A771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E8ACC5B6-ADB7-92C6-CB9C-2A2BC4F66D48}"/>
              </a:ext>
            </a:extLst>
          </p:cNvPr>
          <p:cNvSpPr>
            <a:spLocks noGrp="1"/>
          </p:cNvSpPr>
          <p:nvPr>
            <p:ph type="title"/>
          </p:nvPr>
        </p:nvSpPr>
        <p:spPr>
          <a:xfrm>
            <a:off x="501650" y="1678666"/>
            <a:ext cx="3066142" cy="2369093"/>
          </a:xfrm>
        </p:spPr>
        <p:txBody>
          <a:bodyPr vert="horz" lIns="91440" tIns="45720" rIns="91440" bIns="45720" rtlCol="0" anchor="b">
            <a:normAutofit/>
          </a:bodyPr>
          <a:lstStyle/>
          <a:p>
            <a:pPr algn="r"/>
            <a:r>
              <a:rPr lang="en-US" sz="4200" dirty="0">
                <a:solidFill>
                  <a:schemeClr val="accent2"/>
                </a:solidFill>
              </a:rPr>
              <a:t>What </a:t>
            </a:r>
            <a:br>
              <a:rPr lang="en-US" sz="4200" dirty="0">
                <a:solidFill>
                  <a:schemeClr val="accent2"/>
                </a:solidFill>
              </a:rPr>
            </a:br>
            <a:r>
              <a:rPr lang="en-US" sz="4200" dirty="0">
                <a:solidFill>
                  <a:schemeClr val="accent2"/>
                </a:solidFill>
              </a:rPr>
              <a:t>about hand sanitizer?</a:t>
            </a:r>
          </a:p>
        </p:txBody>
      </p:sp>
      <p:cxnSp>
        <p:nvCxnSpPr>
          <p:cNvPr id="24" name="Straight Connector 2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green and orange text&#10;&#10;AI-generated content may be incorrect.">
            <a:extLst>
              <a:ext uri="{FF2B5EF4-FFF2-40B4-BE49-F238E27FC236}">
                <a16:creationId xmlns:a16="http://schemas.microsoft.com/office/drawing/2014/main" id="{56C70C39-D1F9-3FD8-A47B-8E2FBAC6586F}"/>
              </a:ext>
            </a:extLst>
          </p:cNvPr>
          <p:cNvPicPr>
            <a:picLocks noChangeAspect="1"/>
          </p:cNvPicPr>
          <p:nvPr/>
        </p:nvPicPr>
        <p:blipFill>
          <a:blip r:embed="rId4"/>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3051492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CBC7C-B3B5-AC1D-DE03-1C63DD327BF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96F0AD2-7F1E-2F8F-8E78-D13A6A9834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6681" y="121023"/>
            <a:ext cx="4410635" cy="6615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quot;No&quot; Symbol 6">
            <a:extLst>
              <a:ext uri="{FF2B5EF4-FFF2-40B4-BE49-F238E27FC236}">
                <a16:creationId xmlns:a16="http://schemas.microsoft.com/office/drawing/2014/main" id="{5A3C25B2-6E4C-4647-8ED2-4A5CD8E2C9B9}"/>
              </a:ext>
            </a:extLst>
          </p:cNvPr>
          <p:cNvSpPr/>
          <p:nvPr/>
        </p:nvSpPr>
        <p:spPr>
          <a:xfrm>
            <a:off x="2447364" y="968188"/>
            <a:ext cx="4249271" cy="4001845"/>
          </a:xfrm>
          <a:prstGeom prst="noSmoking">
            <a:avLst>
              <a:gd name="adj" fmla="val 686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descr="A green and orange text&#10;&#10;AI-generated content may be incorrect.">
            <a:extLst>
              <a:ext uri="{FF2B5EF4-FFF2-40B4-BE49-F238E27FC236}">
                <a16:creationId xmlns:a16="http://schemas.microsoft.com/office/drawing/2014/main" id="{BFE9CE6E-2E44-6FD4-BE98-446DA4729BF4}"/>
              </a:ext>
            </a:extLst>
          </p:cNvPr>
          <p:cNvPicPr>
            <a:picLocks noChangeAspect="1"/>
          </p:cNvPicPr>
          <p:nvPr/>
        </p:nvPicPr>
        <p:blipFill>
          <a:blip r:embed="rId4"/>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3065747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52AC-94B5-27E6-C396-A70CABC950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CEA29C-0484-9FD5-805A-D21AB5A4F42A}"/>
              </a:ext>
            </a:extLst>
          </p:cNvPr>
          <p:cNvSpPr>
            <a:spLocks noGrp="1"/>
          </p:cNvSpPr>
          <p:nvPr>
            <p:ph type="title"/>
          </p:nvPr>
        </p:nvSpPr>
        <p:spPr/>
        <p:txBody>
          <a:bodyPr/>
          <a:lstStyle/>
          <a:p>
            <a:r>
              <a:rPr lang="en-US" dirty="0">
                <a:solidFill>
                  <a:schemeClr val="accent2"/>
                </a:solidFill>
              </a:rPr>
              <a:t>Where can gluten be found in school materials?</a:t>
            </a:r>
          </a:p>
        </p:txBody>
      </p:sp>
      <p:pic>
        <p:nvPicPr>
          <p:cNvPr id="9" name="Picture 8" descr="A young children cutting paper&#10;&#10;AI-generated content may be incorrect.">
            <a:extLst>
              <a:ext uri="{FF2B5EF4-FFF2-40B4-BE49-F238E27FC236}">
                <a16:creationId xmlns:a16="http://schemas.microsoft.com/office/drawing/2014/main" id="{F51BFBC2-C33F-B128-D8C2-D917BCE690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094" y="2111115"/>
            <a:ext cx="2226834" cy="1484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group of chefs cooking in a kitchen&#10;&#10;AI-generated content may be incorrect.">
            <a:extLst>
              <a:ext uri="{FF2B5EF4-FFF2-40B4-BE49-F238E27FC236}">
                <a16:creationId xmlns:a16="http://schemas.microsoft.com/office/drawing/2014/main" id="{0F773C8F-A317-4E26-4F42-74291EE8DC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2443" y="2111117"/>
            <a:ext cx="2226835" cy="1484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group of glass beakers with colored liquids&#10;&#10;AI-generated content may be incorrect.">
            <a:extLst>
              <a:ext uri="{FF2B5EF4-FFF2-40B4-BE49-F238E27FC236}">
                <a16:creationId xmlns:a16="http://schemas.microsoft.com/office/drawing/2014/main" id="{6866CC84-AE4D-0F0D-D66F-5411AEFD553B}"/>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10874" y="4431779"/>
            <a:ext cx="2255917" cy="1629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person washing their hands under a faucet&#10;&#10;AI-generated content may be incorrect.">
            <a:extLst>
              <a:ext uri="{FF2B5EF4-FFF2-40B4-BE49-F238E27FC236}">
                <a16:creationId xmlns:a16="http://schemas.microsoft.com/office/drawing/2014/main" id="{0DE85B42-65D2-0709-AE37-A50DBF1429C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709759" y="4166651"/>
            <a:ext cx="1649601" cy="2049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A guinea pig eating from a bowl&#10;&#10;AI-generated content may be incorrect.">
            <a:extLst>
              <a:ext uri="{FF2B5EF4-FFF2-40B4-BE49-F238E27FC236}">
                <a16:creationId xmlns:a16="http://schemas.microsoft.com/office/drawing/2014/main" id="{F411441F-E3FD-AD1E-0754-5804FA90AC0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002329" y="4428791"/>
            <a:ext cx="2469233" cy="1629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child playing with a toy&#10;&#10;AI-generated content may be incorrect.">
            <a:extLst>
              <a:ext uri="{FF2B5EF4-FFF2-40B4-BE49-F238E27FC236}">
                <a16:creationId xmlns:a16="http://schemas.microsoft.com/office/drawing/2014/main" id="{96995951-4B0E-4005-72C3-6825791BD027}"/>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6236487" y="2111117"/>
            <a:ext cx="2000918" cy="1484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14E2A58A-D8F4-8BB1-2AC5-C6D30753021A}"/>
              </a:ext>
            </a:extLst>
          </p:cNvPr>
          <p:cNvSpPr txBox="1"/>
          <p:nvPr/>
        </p:nvSpPr>
        <p:spPr>
          <a:xfrm>
            <a:off x="484094" y="3675171"/>
            <a:ext cx="2226833" cy="338554"/>
          </a:xfrm>
          <a:prstGeom prst="rect">
            <a:avLst/>
          </a:prstGeom>
          <a:noFill/>
        </p:spPr>
        <p:txBody>
          <a:bodyPr wrap="square" rtlCol="0">
            <a:spAutoFit/>
          </a:bodyPr>
          <a:lstStyle/>
          <a:p>
            <a:pPr algn="ctr"/>
            <a:r>
              <a:rPr lang="en-US" sz="1600" dirty="0"/>
              <a:t>art &amp; craft materials</a:t>
            </a:r>
          </a:p>
        </p:txBody>
      </p:sp>
      <p:sp>
        <p:nvSpPr>
          <p:cNvPr id="23" name="TextBox 22">
            <a:extLst>
              <a:ext uri="{FF2B5EF4-FFF2-40B4-BE49-F238E27FC236}">
                <a16:creationId xmlns:a16="http://schemas.microsoft.com/office/drawing/2014/main" id="{A2612975-9F3F-A07F-2A5F-998C81946A7F}"/>
              </a:ext>
            </a:extLst>
          </p:cNvPr>
          <p:cNvSpPr txBox="1"/>
          <p:nvPr/>
        </p:nvSpPr>
        <p:spPr>
          <a:xfrm>
            <a:off x="3362445" y="3675171"/>
            <a:ext cx="2226833" cy="338554"/>
          </a:xfrm>
          <a:prstGeom prst="rect">
            <a:avLst/>
          </a:prstGeom>
          <a:noFill/>
        </p:spPr>
        <p:txBody>
          <a:bodyPr wrap="square" rtlCol="0">
            <a:spAutoFit/>
          </a:bodyPr>
          <a:lstStyle/>
          <a:p>
            <a:pPr algn="ctr"/>
            <a:r>
              <a:rPr lang="en-US" sz="1600" dirty="0"/>
              <a:t>culinary arts</a:t>
            </a:r>
          </a:p>
        </p:txBody>
      </p:sp>
      <p:sp>
        <p:nvSpPr>
          <p:cNvPr id="24" name="TextBox 23">
            <a:extLst>
              <a:ext uri="{FF2B5EF4-FFF2-40B4-BE49-F238E27FC236}">
                <a16:creationId xmlns:a16="http://schemas.microsoft.com/office/drawing/2014/main" id="{1D11A193-498C-0124-B7FB-31FD39CAFA51}"/>
              </a:ext>
            </a:extLst>
          </p:cNvPr>
          <p:cNvSpPr txBox="1"/>
          <p:nvPr/>
        </p:nvSpPr>
        <p:spPr>
          <a:xfrm>
            <a:off x="6123528" y="3675171"/>
            <a:ext cx="2226833" cy="338554"/>
          </a:xfrm>
          <a:prstGeom prst="rect">
            <a:avLst/>
          </a:prstGeom>
          <a:noFill/>
        </p:spPr>
        <p:txBody>
          <a:bodyPr wrap="square" rtlCol="0">
            <a:spAutoFit/>
          </a:bodyPr>
          <a:lstStyle/>
          <a:p>
            <a:pPr algn="ctr"/>
            <a:r>
              <a:rPr lang="en-US" sz="1600" dirty="0"/>
              <a:t>sensory bins</a:t>
            </a:r>
          </a:p>
        </p:txBody>
      </p:sp>
      <p:sp>
        <p:nvSpPr>
          <p:cNvPr id="25" name="TextBox 24">
            <a:extLst>
              <a:ext uri="{FF2B5EF4-FFF2-40B4-BE49-F238E27FC236}">
                <a16:creationId xmlns:a16="http://schemas.microsoft.com/office/drawing/2014/main" id="{E8B5E2EB-D2E8-FC02-9EA9-DEFB507C9086}"/>
              </a:ext>
            </a:extLst>
          </p:cNvPr>
          <p:cNvSpPr txBox="1"/>
          <p:nvPr/>
        </p:nvSpPr>
        <p:spPr>
          <a:xfrm>
            <a:off x="839957" y="6144276"/>
            <a:ext cx="2226833" cy="338554"/>
          </a:xfrm>
          <a:prstGeom prst="rect">
            <a:avLst/>
          </a:prstGeom>
          <a:noFill/>
        </p:spPr>
        <p:txBody>
          <a:bodyPr wrap="square" rtlCol="0">
            <a:spAutoFit/>
          </a:bodyPr>
          <a:lstStyle/>
          <a:p>
            <a:pPr algn="ctr"/>
            <a:r>
              <a:rPr lang="en-US" sz="1600" dirty="0"/>
              <a:t>science</a:t>
            </a:r>
          </a:p>
        </p:txBody>
      </p:sp>
      <p:sp>
        <p:nvSpPr>
          <p:cNvPr id="26" name="TextBox 25">
            <a:extLst>
              <a:ext uri="{FF2B5EF4-FFF2-40B4-BE49-F238E27FC236}">
                <a16:creationId xmlns:a16="http://schemas.microsoft.com/office/drawing/2014/main" id="{1A0BD0D8-C2B2-08E6-89B1-E27C228D922B}"/>
              </a:ext>
            </a:extLst>
          </p:cNvPr>
          <p:cNvSpPr txBox="1"/>
          <p:nvPr/>
        </p:nvSpPr>
        <p:spPr>
          <a:xfrm>
            <a:off x="3421142" y="6313553"/>
            <a:ext cx="2226833" cy="338554"/>
          </a:xfrm>
          <a:prstGeom prst="rect">
            <a:avLst/>
          </a:prstGeom>
          <a:noFill/>
        </p:spPr>
        <p:txBody>
          <a:bodyPr wrap="square" rtlCol="0">
            <a:spAutoFit/>
          </a:bodyPr>
          <a:lstStyle/>
          <a:p>
            <a:pPr algn="ctr"/>
            <a:r>
              <a:rPr lang="en-US" sz="1600" dirty="0"/>
              <a:t>hand soap</a:t>
            </a:r>
          </a:p>
        </p:txBody>
      </p:sp>
      <p:sp>
        <p:nvSpPr>
          <p:cNvPr id="27" name="TextBox 26">
            <a:extLst>
              <a:ext uri="{FF2B5EF4-FFF2-40B4-BE49-F238E27FC236}">
                <a16:creationId xmlns:a16="http://schemas.microsoft.com/office/drawing/2014/main" id="{30D49436-582B-93D9-1188-A3690DFD7E34}"/>
              </a:ext>
            </a:extLst>
          </p:cNvPr>
          <p:cNvSpPr txBox="1"/>
          <p:nvPr/>
        </p:nvSpPr>
        <p:spPr>
          <a:xfrm>
            <a:off x="6123528" y="6144276"/>
            <a:ext cx="2226833" cy="338554"/>
          </a:xfrm>
          <a:prstGeom prst="rect">
            <a:avLst/>
          </a:prstGeom>
          <a:noFill/>
        </p:spPr>
        <p:txBody>
          <a:bodyPr wrap="square" rtlCol="0">
            <a:spAutoFit/>
          </a:bodyPr>
          <a:lstStyle/>
          <a:p>
            <a:pPr algn="ctr"/>
            <a:r>
              <a:rPr lang="en-US" sz="1600" dirty="0"/>
              <a:t>food for class pets</a:t>
            </a:r>
          </a:p>
        </p:txBody>
      </p:sp>
      <p:pic>
        <p:nvPicPr>
          <p:cNvPr id="2" name="Picture 1" descr="A green and orange text&#10;&#10;AI-generated content may be incorrect.">
            <a:extLst>
              <a:ext uri="{FF2B5EF4-FFF2-40B4-BE49-F238E27FC236}">
                <a16:creationId xmlns:a16="http://schemas.microsoft.com/office/drawing/2014/main" id="{D0467580-07B5-6BBC-B4A5-356AC97AE7BC}"/>
              </a:ext>
            </a:extLst>
          </p:cNvPr>
          <p:cNvPicPr>
            <a:picLocks noChangeAspect="1"/>
          </p:cNvPicPr>
          <p:nvPr/>
        </p:nvPicPr>
        <p:blipFill>
          <a:blip r:embed="rId9"/>
          <a:stretch>
            <a:fillRect/>
          </a:stretch>
        </p:blipFill>
        <p:spPr>
          <a:xfrm>
            <a:off x="280985" y="6345040"/>
            <a:ext cx="892721" cy="340127"/>
          </a:xfrm>
          <a:prstGeom prst="rect">
            <a:avLst/>
          </a:prstGeom>
        </p:spPr>
      </p:pic>
    </p:spTree>
    <p:extLst>
      <p:ext uri="{BB962C8B-B14F-4D97-AF65-F5344CB8AC3E}">
        <p14:creationId xmlns:p14="http://schemas.microsoft.com/office/powerpoint/2010/main" val="14601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9A90F-2CD3-F34C-D671-D24B810C05B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064BFA-1E79-128C-BA57-AD68A277ECBF}"/>
              </a:ext>
            </a:extLst>
          </p:cNvPr>
          <p:cNvSpPr>
            <a:spLocks noGrp="1"/>
          </p:cNvSpPr>
          <p:nvPr>
            <p:ph type="title"/>
          </p:nvPr>
        </p:nvSpPr>
        <p:spPr/>
        <p:txBody>
          <a:bodyPr/>
          <a:lstStyle/>
          <a:p>
            <a:r>
              <a:rPr lang="en-US" dirty="0">
                <a:solidFill>
                  <a:schemeClr val="accent2"/>
                </a:solidFill>
              </a:rPr>
              <a:t>Equal Access to Learning</a:t>
            </a:r>
          </a:p>
        </p:txBody>
      </p:sp>
      <p:sp>
        <p:nvSpPr>
          <p:cNvPr id="6" name="Text Placeholder 5">
            <a:extLst>
              <a:ext uri="{FF2B5EF4-FFF2-40B4-BE49-F238E27FC236}">
                <a16:creationId xmlns:a16="http://schemas.microsoft.com/office/drawing/2014/main" id="{9A3D5278-CB80-2264-242E-B488A935DACF}"/>
              </a:ext>
            </a:extLst>
          </p:cNvPr>
          <p:cNvSpPr>
            <a:spLocks noGrp="1"/>
          </p:cNvSpPr>
          <p:nvPr>
            <p:ph type="body" idx="1"/>
          </p:nvPr>
        </p:nvSpPr>
        <p:spPr>
          <a:xfrm>
            <a:off x="609599" y="2045692"/>
            <a:ext cx="3737548" cy="576262"/>
          </a:xfrm>
        </p:spPr>
        <p:txBody>
          <a:bodyPr/>
          <a:lstStyle/>
          <a:p>
            <a:r>
              <a:rPr lang="en-US" sz="2800" b="1" dirty="0"/>
              <a:t>Most Inclusive Option:</a:t>
            </a:r>
          </a:p>
        </p:txBody>
      </p:sp>
      <p:sp>
        <p:nvSpPr>
          <p:cNvPr id="7" name="Content Placeholder 6">
            <a:extLst>
              <a:ext uri="{FF2B5EF4-FFF2-40B4-BE49-F238E27FC236}">
                <a16:creationId xmlns:a16="http://schemas.microsoft.com/office/drawing/2014/main" id="{738CB3D0-A58E-85F2-2796-45BEF72C1066}"/>
              </a:ext>
            </a:extLst>
          </p:cNvPr>
          <p:cNvSpPr>
            <a:spLocks noGrp="1"/>
          </p:cNvSpPr>
          <p:nvPr>
            <p:ph sz="half" idx="2"/>
          </p:nvPr>
        </p:nvSpPr>
        <p:spPr>
          <a:xfrm>
            <a:off x="609599" y="2737246"/>
            <a:ext cx="3485122" cy="3304117"/>
          </a:xfrm>
        </p:spPr>
        <p:txBody>
          <a:bodyPr>
            <a:normAutofit/>
          </a:bodyPr>
          <a:lstStyle/>
          <a:p>
            <a:r>
              <a:rPr lang="en-US" sz="2400" dirty="0"/>
              <a:t>Provide gluten-free (GF) supplies for all students.</a:t>
            </a:r>
          </a:p>
        </p:txBody>
      </p:sp>
      <p:pic>
        <p:nvPicPr>
          <p:cNvPr id="2" name="Picture 1" descr="A green and orange text&#10;&#10;AI-generated content may be incorrect.">
            <a:extLst>
              <a:ext uri="{FF2B5EF4-FFF2-40B4-BE49-F238E27FC236}">
                <a16:creationId xmlns:a16="http://schemas.microsoft.com/office/drawing/2014/main" id="{A2FF3517-2F05-92A7-4BAE-7420B6CD94E1}"/>
              </a:ext>
            </a:extLst>
          </p:cNvPr>
          <p:cNvPicPr>
            <a:picLocks noChangeAspect="1"/>
          </p:cNvPicPr>
          <p:nvPr/>
        </p:nvPicPr>
        <p:blipFill>
          <a:blip r:embed="rId3"/>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565910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DB030B9-88A6-506F-6242-43564C0A2598}"/>
              </a:ext>
            </a:extLst>
          </p:cNvPr>
          <p:cNvSpPr txBox="1">
            <a:spLocks/>
          </p:cNvSpPr>
          <p:nvPr/>
        </p:nvSpPr>
        <p:spPr>
          <a:xfrm>
            <a:off x="609599" y="609600"/>
            <a:ext cx="6347713" cy="1320800"/>
          </a:xfrm>
          <a:prstGeom prst="rect">
            <a:avLst/>
          </a:prstGeom>
        </p:spPr>
        <p:txBody>
          <a:bodyPr/>
          <a:lst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rPr>
              <a:t>Equal Access to Learning</a:t>
            </a:r>
          </a:p>
        </p:txBody>
      </p:sp>
      <p:sp>
        <p:nvSpPr>
          <p:cNvPr id="7" name="Text Placeholder 5">
            <a:extLst>
              <a:ext uri="{FF2B5EF4-FFF2-40B4-BE49-F238E27FC236}">
                <a16:creationId xmlns:a16="http://schemas.microsoft.com/office/drawing/2014/main" id="{92AAD8A3-1961-11F1-53FC-18F5BD0CED23}"/>
              </a:ext>
            </a:extLst>
          </p:cNvPr>
          <p:cNvSpPr txBox="1">
            <a:spLocks/>
          </p:cNvSpPr>
          <p:nvPr/>
        </p:nvSpPr>
        <p:spPr>
          <a:xfrm>
            <a:off x="609599" y="1660816"/>
            <a:ext cx="3239109" cy="5762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t>Most Inclusive Option:</a:t>
            </a:r>
          </a:p>
        </p:txBody>
      </p:sp>
      <p:sp>
        <p:nvSpPr>
          <p:cNvPr id="8" name="Content Placeholder 6">
            <a:extLst>
              <a:ext uri="{FF2B5EF4-FFF2-40B4-BE49-F238E27FC236}">
                <a16:creationId xmlns:a16="http://schemas.microsoft.com/office/drawing/2014/main" id="{B0BB1D1B-9D37-CE4D-C2CF-F8C3DA63F606}"/>
              </a:ext>
            </a:extLst>
          </p:cNvPr>
          <p:cNvSpPr txBox="1">
            <a:spLocks/>
          </p:cNvSpPr>
          <p:nvPr/>
        </p:nvSpPr>
        <p:spPr>
          <a:xfrm>
            <a:off x="609599" y="2737245"/>
            <a:ext cx="3485122" cy="330411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Provide gluten-free (GF) supplies for all students.</a:t>
            </a:r>
          </a:p>
        </p:txBody>
      </p:sp>
      <p:sp>
        <p:nvSpPr>
          <p:cNvPr id="9" name="Text Placeholder 7">
            <a:extLst>
              <a:ext uri="{FF2B5EF4-FFF2-40B4-BE49-F238E27FC236}">
                <a16:creationId xmlns:a16="http://schemas.microsoft.com/office/drawing/2014/main" id="{6471FF1C-0E89-C01F-CEB8-F6C934010C7A}"/>
              </a:ext>
            </a:extLst>
          </p:cNvPr>
          <p:cNvSpPr txBox="1">
            <a:spLocks/>
          </p:cNvSpPr>
          <p:nvPr/>
        </p:nvSpPr>
        <p:spPr>
          <a:xfrm>
            <a:off x="4684225" y="2160983"/>
            <a:ext cx="3090672" cy="5762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dirty="0"/>
          </a:p>
        </p:txBody>
      </p:sp>
      <p:sp>
        <p:nvSpPr>
          <p:cNvPr id="10" name="Content Placeholder 8">
            <a:extLst>
              <a:ext uri="{FF2B5EF4-FFF2-40B4-BE49-F238E27FC236}">
                <a16:creationId xmlns:a16="http://schemas.microsoft.com/office/drawing/2014/main" id="{1AEDE5DE-576C-18E0-9545-B415317814D8}"/>
              </a:ext>
            </a:extLst>
          </p:cNvPr>
          <p:cNvSpPr txBox="1">
            <a:spLocks/>
          </p:cNvSpPr>
          <p:nvPr/>
        </p:nvSpPr>
        <p:spPr>
          <a:xfrm>
            <a:off x="3949389" y="2237078"/>
            <a:ext cx="3926189" cy="3304117"/>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GF supplies for student</a:t>
            </a:r>
          </a:p>
          <a:p>
            <a:r>
              <a:rPr lang="en-US" sz="2400" dirty="0"/>
              <a:t>Gloves for student</a:t>
            </a:r>
          </a:p>
          <a:p>
            <a:r>
              <a:rPr lang="en-US" sz="2400" dirty="0"/>
              <a:t>Clean all surfaces</a:t>
            </a:r>
          </a:p>
          <a:p>
            <a:r>
              <a:rPr lang="en-US" sz="2400" dirty="0"/>
              <a:t>Thorough hand washing</a:t>
            </a:r>
          </a:p>
          <a:p>
            <a:endParaRPr lang="en-US" sz="2400" dirty="0"/>
          </a:p>
        </p:txBody>
      </p:sp>
      <p:sp>
        <p:nvSpPr>
          <p:cNvPr id="11" name="Text Placeholder 5">
            <a:extLst>
              <a:ext uri="{FF2B5EF4-FFF2-40B4-BE49-F238E27FC236}">
                <a16:creationId xmlns:a16="http://schemas.microsoft.com/office/drawing/2014/main" id="{B4E24035-DC60-8BAA-4B22-C0EE6D33C39C}"/>
              </a:ext>
            </a:extLst>
          </p:cNvPr>
          <p:cNvSpPr txBox="1">
            <a:spLocks/>
          </p:cNvSpPr>
          <p:nvPr/>
        </p:nvSpPr>
        <p:spPr>
          <a:xfrm>
            <a:off x="3949389" y="1660816"/>
            <a:ext cx="3984978" cy="5762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t>Additional Options:</a:t>
            </a:r>
          </a:p>
        </p:txBody>
      </p:sp>
      <p:pic>
        <p:nvPicPr>
          <p:cNvPr id="2" name="Picture 1" descr="A green and orange text&#10;&#10;AI-generated content may be incorrect.">
            <a:extLst>
              <a:ext uri="{FF2B5EF4-FFF2-40B4-BE49-F238E27FC236}">
                <a16:creationId xmlns:a16="http://schemas.microsoft.com/office/drawing/2014/main" id="{00EC58B9-7FE6-1446-DC4B-29F70D8C046E}"/>
              </a:ext>
            </a:extLst>
          </p:cNvPr>
          <p:cNvPicPr>
            <a:picLocks noChangeAspect="1"/>
          </p:cNvPicPr>
          <p:nvPr/>
        </p:nvPicPr>
        <p:blipFill>
          <a:blip r:embed="rId3"/>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34987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5FB521-94C6-11AA-0A14-5364E5953E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76BC1-A82E-582D-AF9A-0D1B2BD0E08B}"/>
              </a:ext>
            </a:extLst>
          </p:cNvPr>
          <p:cNvSpPr>
            <a:spLocks noGrp="1"/>
          </p:cNvSpPr>
          <p:nvPr>
            <p:ph type="ctrTitle"/>
          </p:nvPr>
        </p:nvSpPr>
        <p:spPr>
          <a:xfrm>
            <a:off x="1130595" y="1264224"/>
            <a:ext cx="5826719" cy="1646302"/>
          </a:xfrm>
        </p:spPr>
        <p:txBody>
          <a:bodyPr/>
          <a:lstStyle/>
          <a:p>
            <a:pPr algn="l"/>
            <a:r>
              <a:rPr lang="en-US" sz="4000" dirty="0"/>
              <a:t>Hidden Slide</a:t>
            </a:r>
          </a:p>
        </p:txBody>
      </p:sp>
      <p:sp>
        <p:nvSpPr>
          <p:cNvPr id="3" name="Subtitle 2">
            <a:extLst>
              <a:ext uri="{FF2B5EF4-FFF2-40B4-BE49-F238E27FC236}">
                <a16:creationId xmlns:a16="http://schemas.microsoft.com/office/drawing/2014/main" id="{FC5577CD-DCF0-B5DA-3FAC-6458D29B8E05}"/>
              </a:ext>
            </a:extLst>
          </p:cNvPr>
          <p:cNvSpPr>
            <a:spLocks noGrp="1"/>
          </p:cNvSpPr>
          <p:nvPr>
            <p:ph type="subTitle" idx="1"/>
          </p:nvPr>
        </p:nvSpPr>
        <p:spPr>
          <a:xfrm>
            <a:off x="1130594" y="3429000"/>
            <a:ext cx="5826719" cy="1096899"/>
          </a:xfrm>
        </p:spPr>
        <p:txBody>
          <a:bodyPr>
            <a:normAutofit fontScale="92500"/>
          </a:bodyPr>
          <a:lstStyle/>
          <a:p>
            <a:pPr algn="l"/>
            <a:r>
              <a:rPr lang="en-US" sz="2800" dirty="0">
                <a:solidFill>
                  <a:schemeClr val="bg2">
                    <a:lumMod val="50000"/>
                  </a:schemeClr>
                </a:solidFill>
              </a:rPr>
              <a:t>Select </a:t>
            </a:r>
            <a:r>
              <a:rPr lang="en-US" sz="2800" b="1" dirty="0">
                <a:solidFill>
                  <a:schemeClr val="tx1"/>
                </a:solidFill>
              </a:rPr>
              <a:t>View &gt; Notes Page</a:t>
            </a:r>
            <a:r>
              <a:rPr lang="en-US" sz="2800" dirty="0">
                <a:solidFill>
                  <a:schemeClr val="tx1"/>
                </a:solidFill>
              </a:rPr>
              <a:t> </a:t>
            </a:r>
            <a:r>
              <a:rPr lang="en-US" sz="2800" dirty="0">
                <a:solidFill>
                  <a:schemeClr val="bg2">
                    <a:lumMod val="50000"/>
                  </a:schemeClr>
                </a:solidFill>
              </a:rPr>
              <a:t>for background and setup information.</a:t>
            </a:r>
          </a:p>
        </p:txBody>
      </p:sp>
    </p:spTree>
    <p:extLst>
      <p:ext uri="{BB962C8B-B14F-4D97-AF65-F5344CB8AC3E}">
        <p14:creationId xmlns:p14="http://schemas.microsoft.com/office/powerpoint/2010/main" val="3365432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BCCA1A2-7DD1-3FF8-456D-0E250A14189F}"/>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8" name="Straight Connector 17">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Rectangle 5">
            <a:extLst>
              <a:ext uri="{FF2B5EF4-FFF2-40B4-BE49-F238E27FC236}">
                <a16:creationId xmlns:a16="http://schemas.microsoft.com/office/drawing/2014/main" id="{B0468DA3-39A2-02D5-AF0F-C742FAD6A7AB}"/>
              </a:ext>
            </a:extLst>
          </p:cNvPr>
          <p:cNvSpPr/>
          <p:nvPr/>
        </p:nvSpPr>
        <p:spPr>
          <a:xfrm>
            <a:off x="457200" y="4721395"/>
            <a:ext cx="8192729" cy="1317643"/>
          </a:xfrm>
          <a:prstGeom prst="rect">
            <a:avLst/>
          </a:prstGeom>
        </p:spPr>
        <p:txBody>
          <a:bodyPr vert="horz" lIns="91440" tIns="45720" rIns="91440" bIns="45720" rtlCol="0" anchor="b">
            <a:prstTxWarp prst="textWave1">
              <a:avLst/>
            </a:prstTxWarp>
            <a:normAutofit/>
          </a:bodyPr>
          <a:lstStyle/>
          <a:p>
            <a:pPr>
              <a:spcBef>
                <a:spcPct val="0"/>
              </a:spcBef>
              <a:spcAft>
                <a:spcPts val="600"/>
              </a:spcAft>
            </a:pPr>
            <a:r>
              <a:rPr lang="en-US" sz="5400" b="0" cap="none" spc="0" dirty="0">
                <a:ln w="0"/>
                <a:effectLst>
                  <a:outerShdw blurRad="38100" dist="25400" dir="5400000" algn="ctr" rotWithShape="0">
                    <a:srgbClr val="6E747A">
                      <a:alpha val="43000"/>
                    </a:srgbClr>
                  </a:outerShdw>
                </a:effectLst>
                <a:latin typeface="+mj-lt"/>
                <a:ea typeface="+mj-ea"/>
                <a:cs typeface="+mj-cs"/>
              </a:rPr>
              <a:t>Airborne Gluten</a:t>
            </a:r>
          </a:p>
        </p:txBody>
      </p:sp>
      <p:sp>
        <p:nvSpPr>
          <p:cNvPr id="29" name="Rectangle 28">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 name="Picture 9" descr="A person making a pizza&#10;&#10;AI-generated content may be incorrect.">
            <a:extLst>
              <a:ext uri="{FF2B5EF4-FFF2-40B4-BE49-F238E27FC236}">
                <a16:creationId xmlns:a16="http://schemas.microsoft.com/office/drawing/2014/main" id="{B6069850-ACAD-F84B-BF2E-A940BC3A64B5}"/>
              </a:ext>
            </a:extLst>
          </p:cNvPr>
          <p:cNvPicPr>
            <a:picLocks noChangeAspect="1"/>
          </p:cNvPicPr>
          <p:nvPr/>
        </p:nvPicPr>
        <p:blipFill>
          <a:blip r:embed="rId3" cstate="print">
            <a:extLst>
              <a:ext uri="{28A0092B-C50C-407E-A947-70E740481C1C}">
                <a14:useLocalDpi xmlns:a14="http://schemas.microsoft.com/office/drawing/2010/main"/>
              </a:ext>
            </a:extLst>
          </a:blip>
          <a:srcRect r="-1"/>
          <a:stretch>
            <a:fillRect/>
          </a:stretch>
        </p:blipFill>
        <p:spPr>
          <a:xfrm>
            <a:off x="20" y="3"/>
            <a:ext cx="4537690" cy="4091667"/>
          </a:xfrm>
          <a:prstGeom prst="rect">
            <a:avLst/>
          </a:prstGeom>
        </p:spPr>
      </p:pic>
      <p:pic>
        <p:nvPicPr>
          <p:cNvPr id="12" name="Picture 11" descr="A person spraying a person's hair&#10;&#10;AI-generated content may be incorrect.">
            <a:extLst>
              <a:ext uri="{FF2B5EF4-FFF2-40B4-BE49-F238E27FC236}">
                <a16:creationId xmlns:a16="http://schemas.microsoft.com/office/drawing/2014/main" id="{60381975-149E-DC42-AF83-953AF0506029}"/>
              </a:ext>
            </a:extLst>
          </p:cNvPr>
          <p:cNvPicPr>
            <a:picLocks noChangeAspect="1"/>
          </p:cNvPicPr>
          <p:nvPr/>
        </p:nvPicPr>
        <p:blipFill>
          <a:blip r:embed="rId4" cstate="print">
            <a:extLst>
              <a:ext uri="{28A0092B-C50C-407E-A947-70E740481C1C}">
                <a14:useLocalDpi xmlns:a14="http://schemas.microsoft.com/office/drawing/2010/main"/>
              </a:ext>
            </a:extLst>
          </a:blip>
          <a:srcRect r="-2"/>
          <a:stretch>
            <a:fillRect/>
          </a:stretch>
        </p:blipFill>
        <p:spPr>
          <a:xfrm>
            <a:off x="4606289" y="-683"/>
            <a:ext cx="4537710" cy="4092348"/>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C4CF7CFD-E3E3-81CF-8679-ED69BCFC76B3}"/>
              </a:ext>
            </a:extLst>
          </p:cNvPr>
          <p:cNvPicPr>
            <a:picLocks noChangeAspect="1"/>
          </p:cNvPicPr>
          <p:nvPr/>
        </p:nvPicPr>
        <p:blipFill>
          <a:blip r:embed="rId5"/>
          <a:stretch>
            <a:fillRect/>
          </a:stretch>
        </p:blipFill>
        <p:spPr>
          <a:xfrm>
            <a:off x="173885" y="6352093"/>
            <a:ext cx="898974" cy="342859"/>
          </a:xfrm>
          <a:prstGeom prst="rect">
            <a:avLst/>
          </a:prstGeom>
        </p:spPr>
      </p:pic>
    </p:spTree>
    <p:extLst>
      <p:ext uri="{BB962C8B-B14F-4D97-AF65-F5344CB8AC3E}">
        <p14:creationId xmlns:p14="http://schemas.microsoft.com/office/powerpoint/2010/main" val="212432553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91431-573F-0C3C-8A9E-D7E3C14C7B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91B2BA-5D6D-756D-2FA7-341DB183F07B}"/>
              </a:ext>
            </a:extLst>
          </p:cNvPr>
          <p:cNvSpPr>
            <a:spLocks noGrp="1"/>
          </p:cNvSpPr>
          <p:nvPr>
            <p:ph type="title"/>
          </p:nvPr>
        </p:nvSpPr>
        <p:spPr/>
        <p:txBody>
          <a:bodyPr/>
          <a:lstStyle/>
          <a:p>
            <a:r>
              <a:rPr lang="en-US" dirty="0">
                <a:solidFill>
                  <a:schemeClr val="accent2"/>
                </a:solidFill>
              </a:rPr>
              <a:t>Is this food gluten free?</a:t>
            </a:r>
          </a:p>
        </p:txBody>
      </p:sp>
      <p:pic>
        <p:nvPicPr>
          <p:cNvPr id="7" name="Picture 6" descr="A close up of a box&#10;&#10;AI-generated content may be incorrect.">
            <a:extLst>
              <a:ext uri="{FF2B5EF4-FFF2-40B4-BE49-F238E27FC236}">
                <a16:creationId xmlns:a16="http://schemas.microsoft.com/office/drawing/2014/main" id="{50E1C469-5F98-00DA-90C2-5F8C85E56FE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7156" y="2673131"/>
            <a:ext cx="9086844" cy="1320800"/>
          </a:xfrm>
          <a:prstGeom prst="rect">
            <a:avLst/>
          </a:prstGeom>
          <a:ln>
            <a:noFill/>
          </a:ln>
          <a:effectLst>
            <a:softEdge rad="112500"/>
          </a:effectLst>
        </p:spPr>
      </p:pic>
      <p:sp>
        <p:nvSpPr>
          <p:cNvPr id="8" name="Donut 7">
            <a:extLst>
              <a:ext uri="{FF2B5EF4-FFF2-40B4-BE49-F238E27FC236}">
                <a16:creationId xmlns:a16="http://schemas.microsoft.com/office/drawing/2014/main" id="{78D3C595-FE70-603C-3298-7948955A9C7A}"/>
              </a:ext>
            </a:extLst>
          </p:cNvPr>
          <p:cNvSpPr/>
          <p:nvPr/>
        </p:nvSpPr>
        <p:spPr>
          <a:xfrm>
            <a:off x="57155" y="3246623"/>
            <a:ext cx="2339203" cy="798546"/>
          </a:xfrm>
          <a:prstGeom prst="donut">
            <a:avLst>
              <a:gd name="adj" fmla="val 11128"/>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descr="A green and orange text&#10;&#10;AI-generated content may be incorrect.">
            <a:extLst>
              <a:ext uri="{FF2B5EF4-FFF2-40B4-BE49-F238E27FC236}">
                <a16:creationId xmlns:a16="http://schemas.microsoft.com/office/drawing/2014/main" id="{7BB89BE7-8B47-6A38-7C30-B22DAB2C45D6}"/>
              </a:ext>
            </a:extLst>
          </p:cNvPr>
          <p:cNvPicPr>
            <a:picLocks noChangeAspect="1"/>
          </p:cNvPicPr>
          <p:nvPr/>
        </p:nvPicPr>
        <p:blipFill>
          <a:blip r:embed="rId4"/>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7029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A9C28-89E4-56C9-1377-9C89F344131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26ED0DE-077B-9CBF-202B-C86DD469C6EF}"/>
              </a:ext>
            </a:extLst>
          </p:cNvPr>
          <p:cNvSpPr>
            <a:spLocks noGrp="1"/>
          </p:cNvSpPr>
          <p:nvPr>
            <p:ph type="body" idx="1"/>
          </p:nvPr>
        </p:nvSpPr>
        <p:spPr>
          <a:xfrm>
            <a:off x="415593" y="1137315"/>
            <a:ext cx="3090672" cy="576262"/>
          </a:xfrm>
        </p:spPr>
        <p:txBody>
          <a:bodyPr/>
          <a:lstStyle/>
          <a:p>
            <a:r>
              <a:rPr lang="en-US" dirty="0"/>
              <a:t>Contains Gluten</a:t>
            </a:r>
          </a:p>
        </p:txBody>
      </p:sp>
      <p:sp>
        <p:nvSpPr>
          <p:cNvPr id="9" name="Content Placeholder 8">
            <a:extLst>
              <a:ext uri="{FF2B5EF4-FFF2-40B4-BE49-F238E27FC236}">
                <a16:creationId xmlns:a16="http://schemas.microsoft.com/office/drawing/2014/main" id="{B163522C-98E9-4A20-2D62-4D8789140439}"/>
              </a:ext>
            </a:extLst>
          </p:cNvPr>
          <p:cNvSpPr>
            <a:spLocks noGrp="1"/>
          </p:cNvSpPr>
          <p:nvPr>
            <p:ph sz="half" idx="2"/>
          </p:nvPr>
        </p:nvSpPr>
        <p:spPr>
          <a:xfrm>
            <a:off x="482999" y="1713577"/>
            <a:ext cx="1292773" cy="4493869"/>
          </a:xfrm>
        </p:spPr>
        <p:txBody>
          <a:bodyPr>
            <a:noAutofit/>
          </a:bodyPr>
          <a:lstStyle/>
          <a:p>
            <a:r>
              <a:rPr lang="en-US" sz="1400" dirty="0"/>
              <a:t>einkorn</a:t>
            </a:r>
          </a:p>
          <a:p>
            <a:r>
              <a:rPr lang="en-US" sz="1400" dirty="0"/>
              <a:t>emmer</a:t>
            </a:r>
          </a:p>
          <a:p>
            <a:r>
              <a:rPr lang="en-US" sz="1400" dirty="0" err="1"/>
              <a:t>kamut</a:t>
            </a:r>
            <a:endParaRPr lang="en-US" sz="1400" dirty="0"/>
          </a:p>
          <a:p>
            <a:r>
              <a:rPr lang="en-US" sz="1400" dirty="0"/>
              <a:t>spelt</a:t>
            </a:r>
          </a:p>
          <a:p>
            <a:r>
              <a:rPr lang="en-US" sz="1400" dirty="0"/>
              <a:t>bulgur</a:t>
            </a:r>
          </a:p>
          <a:p>
            <a:r>
              <a:rPr lang="en-US" sz="1400" dirty="0"/>
              <a:t>graham</a:t>
            </a:r>
          </a:p>
          <a:p>
            <a:r>
              <a:rPr lang="en-US" sz="1400" dirty="0"/>
              <a:t>malt</a:t>
            </a:r>
          </a:p>
          <a:p>
            <a:r>
              <a:rPr lang="en-US" sz="1400" dirty="0"/>
              <a:t>malt extract</a:t>
            </a:r>
          </a:p>
          <a:p>
            <a:r>
              <a:rPr lang="en-US" sz="1400" dirty="0"/>
              <a:t>malt flavoring</a:t>
            </a:r>
          </a:p>
          <a:p>
            <a:r>
              <a:rPr lang="en-US" sz="1400" dirty="0"/>
              <a:t>malt vinegar</a:t>
            </a:r>
          </a:p>
          <a:p>
            <a:r>
              <a:rPr lang="en-US" sz="1400" dirty="0"/>
              <a:t>maltose</a:t>
            </a:r>
          </a:p>
        </p:txBody>
      </p:sp>
      <p:pic>
        <p:nvPicPr>
          <p:cNvPr id="7" name="Picture 6" descr="A person wearing a black mask&#10;&#10;AI-generated content may be incorrect.">
            <a:extLst>
              <a:ext uri="{FF2B5EF4-FFF2-40B4-BE49-F238E27FC236}">
                <a16:creationId xmlns:a16="http://schemas.microsoft.com/office/drawing/2014/main" id="{749E025E-5894-1051-F52F-1DE9063FF2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582513" y="-10510"/>
            <a:ext cx="4571998" cy="6858000"/>
          </a:xfrm>
          <a:prstGeom prst="flowChartDelay">
            <a:avLst/>
          </a:prstGeom>
        </p:spPr>
      </p:pic>
      <p:sp>
        <p:nvSpPr>
          <p:cNvPr id="12" name="Content Placeholder 8">
            <a:extLst>
              <a:ext uri="{FF2B5EF4-FFF2-40B4-BE49-F238E27FC236}">
                <a16:creationId xmlns:a16="http://schemas.microsoft.com/office/drawing/2014/main" id="{A18F603A-21B9-D4D3-166A-2E9F47F24B3B}"/>
              </a:ext>
            </a:extLst>
          </p:cNvPr>
          <p:cNvSpPr txBox="1">
            <a:spLocks/>
          </p:cNvSpPr>
          <p:nvPr/>
        </p:nvSpPr>
        <p:spPr>
          <a:xfrm>
            <a:off x="1751329" y="1713576"/>
            <a:ext cx="1292773" cy="4493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1400" dirty="0"/>
              <a:t>brewer’s yeast</a:t>
            </a:r>
          </a:p>
          <a:p>
            <a:r>
              <a:rPr lang="en-US" sz="1400" dirty="0"/>
              <a:t>matzo</a:t>
            </a:r>
          </a:p>
          <a:p>
            <a:r>
              <a:rPr lang="en-US" sz="1400" dirty="0"/>
              <a:t>couscous</a:t>
            </a:r>
          </a:p>
          <a:p>
            <a:r>
              <a:rPr lang="en-US" sz="1400" dirty="0"/>
              <a:t>seitan</a:t>
            </a:r>
          </a:p>
          <a:p>
            <a:r>
              <a:rPr lang="en-US" sz="1400" dirty="0"/>
              <a:t>emmer</a:t>
            </a:r>
          </a:p>
          <a:p>
            <a:r>
              <a:rPr lang="en-US" sz="1400" dirty="0"/>
              <a:t>farro</a:t>
            </a:r>
          </a:p>
          <a:p>
            <a:r>
              <a:rPr lang="en-US" sz="1400" dirty="0"/>
              <a:t>Dinkel</a:t>
            </a:r>
          </a:p>
          <a:p>
            <a:r>
              <a:rPr lang="en-US" sz="1400" dirty="0"/>
              <a:t>triticale</a:t>
            </a:r>
          </a:p>
          <a:p>
            <a:r>
              <a:rPr lang="en-US" sz="1400" dirty="0"/>
              <a:t>semolina</a:t>
            </a:r>
          </a:p>
          <a:p>
            <a:r>
              <a:rPr lang="en-US" sz="1400" dirty="0"/>
              <a:t>durum</a:t>
            </a:r>
          </a:p>
          <a:p>
            <a:r>
              <a:rPr lang="en-US" sz="1400" dirty="0"/>
              <a:t>farina</a:t>
            </a:r>
          </a:p>
          <a:p>
            <a:pPr marL="0" indent="0">
              <a:buNone/>
            </a:pPr>
            <a:endParaRPr lang="en-US" sz="1400" dirty="0"/>
          </a:p>
          <a:p>
            <a:pPr marL="0" indent="0">
              <a:buNone/>
            </a:pPr>
            <a:endParaRPr lang="en-US" sz="1300" dirty="0"/>
          </a:p>
          <a:p>
            <a:endParaRPr lang="en-US" sz="1100" dirty="0"/>
          </a:p>
          <a:p>
            <a:endParaRPr lang="en-US" dirty="0"/>
          </a:p>
        </p:txBody>
      </p:sp>
      <p:sp>
        <p:nvSpPr>
          <p:cNvPr id="13" name="Title 4">
            <a:extLst>
              <a:ext uri="{FF2B5EF4-FFF2-40B4-BE49-F238E27FC236}">
                <a16:creationId xmlns:a16="http://schemas.microsoft.com/office/drawing/2014/main" id="{7F09ECC0-0CA9-C0AD-C801-702BD138CC68}"/>
              </a:ext>
            </a:extLst>
          </p:cNvPr>
          <p:cNvSpPr txBox="1">
            <a:spLocks/>
          </p:cNvSpPr>
          <p:nvPr/>
        </p:nvSpPr>
        <p:spPr>
          <a:xfrm>
            <a:off x="2069831" y="5822737"/>
            <a:ext cx="6347713" cy="85770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rPr>
              <a:t>The lists go on…</a:t>
            </a:r>
          </a:p>
        </p:txBody>
      </p:sp>
      <p:sp>
        <p:nvSpPr>
          <p:cNvPr id="11" name="Content Placeholder 10">
            <a:extLst>
              <a:ext uri="{FF2B5EF4-FFF2-40B4-BE49-F238E27FC236}">
                <a16:creationId xmlns:a16="http://schemas.microsoft.com/office/drawing/2014/main" id="{395AC596-3147-D852-949C-AB74D66C7B14}"/>
              </a:ext>
            </a:extLst>
          </p:cNvPr>
          <p:cNvSpPr>
            <a:spLocks noGrp="1"/>
          </p:cNvSpPr>
          <p:nvPr>
            <p:ph sz="quarter" idx="4"/>
          </p:nvPr>
        </p:nvSpPr>
        <p:spPr>
          <a:xfrm>
            <a:off x="3314183" y="1731070"/>
            <a:ext cx="3090672" cy="4204835"/>
          </a:xfrm>
        </p:spPr>
        <p:txBody>
          <a:bodyPr>
            <a:normAutofit/>
          </a:bodyPr>
          <a:lstStyle/>
          <a:p>
            <a:r>
              <a:rPr lang="en-US" sz="1400" dirty="0"/>
              <a:t>oats</a:t>
            </a:r>
          </a:p>
          <a:p>
            <a:r>
              <a:rPr lang="en-US" sz="1400" dirty="0"/>
              <a:t>natural flavor</a:t>
            </a:r>
          </a:p>
          <a:p>
            <a:r>
              <a:rPr lang="en-US" sz="1400" dirty="0"/>
              <a:t>artificial flavor</a:t>
            </a:r>
          </a:p>
          <a:p>
            <a:r>
              <a:rPr lang="en-US" sz="1400" dirty="0"/>
              <a:t>seasonings</a:t>
            </a:r>
          </a:p>
          <a:p>
            <a:r>
              <a:rPr lang="en-US" sz="1400" dirty="0"/>
              <a:t>flavorings</a:t>
            </a:r>
          </a:p>
          <a:p>
            <a:r>
              <a:rPr lang="en-US" sz="1400" dirty="0"/>
              <a:t>dextrin</a:t>
            </a:r>
          </a:p>
          <a:p>
            <a:r>
              <a:rPr lang="en-US" sz="1400" dirty="0"/>
              <a:t>modified food starch</a:t>
            </a:r>
          </a:p>
          <a:p>
            <a:r>
              <a:rPr lang="en-US" sz="1400" dirty="0"/>
              <a:t>vegetable starch</a:t>
            </a:r>
          </a:p>
          <a:p>
            <a:r>
              <a:rPr lang="en-US" sz="1400" dirty="0"/>
              <a:t>vegetable protein</a:t>
            </a:r>
          </a:p>
          <a:p>
            <a:r>
              <a:rPr lang="en-US" sz="1400" dirty="0"/>
              <a:t>hydrolyzed plant protein</a:t>
            </a:r>
          </a:p>
          <a:p>
            <a:r>
              <a:rPr lang="en-US" sz="1400" dirty="0"/>
              <a:t>hydrolyzed vegetable protein</a:t>
            </a:r>
          </a:p>
        </p:txBody>
      </p:sp>
      <p:sp>
        <p:nvSpPr>
          <p:cNvPr id="10" name="Text Placeholder 9">
            <a:extLst>
              <a:ext uri="{FF2B5EF4-FFF2-40B4-BE49-F238E27FC236}">
                <a16:creationId xmlns:a16="http://schemas.microsoft.com/office/drawing/2014/main" id="{542A03EC-1487-1B59-05DB-E2A95754076E}"/>
              </a:ext>
            </a:extLst>
          </p:cNvPr>
          <p:cNvSpPr>
            <a:spLocks noGrp="1"/>
          </p:cNvSpPr>
          <p:nvPr>
            <p:ph type="body" sz="quarter" idx="3"/>
          </p:nvPr>
        </p:nvSpPr>
        <p:spPr>
          <a:xfrm>
            <a:off x="3296665" y="1154808"/>
            <a:ext cx="3090672" cy="576262"/>
          </a:xfrm>
        </p:spPr>
        <p:txBody>
          <a:bodyPr/>
          <a:lstStyle/>
          <a:p>
            <a:r>
              <a:rPr lang="en-US" dirty="0"/>
              <a:t>May Contain Gluten</a:t>
            </a:r>
          </a:p>
        </p:txBody>
      </p:sp>
      <p:sp>
        <p:nvSpPr>
          <p:cNvPr id="5" name="Title 4">
            <a:extLst>
              <a:ext uri="{FF2B5EF4-FFF2-40B4-BE49-F238E27FC236}">
                <a16:creationId xmlns:a16="http://schemas.microsoft.com/office/drawing/2014/main" id="{C2E24FB0-4825-A3C0-63A4-E507AF725DE9}"/>
              </a:ext>
            </a:extLst>
          </p:cNvPr>
          <p:cNvSpPr>
            <a:spLocks noGrp="1"/>
          </p:cNvSpPr>
          <p:nvPr>
            <p:ph type="title"/>
          </p:nvPr>
        </p:nvSpPr>
        <p:spPr>
          <a:xfrm>
            <a:off x="415593" y="390687"/>
            <a:ext cx="6347713" cy="857701"/>
          </a:xfrm>
        </p:spPr>
        <p:txBody>
          <a:bodyPr/>
          <a:lstStyle/>
          <a:p>
            <a:r>
              <a:rPr lang="en-US" dirty="0">
                <a:solidFill>
                  <a:schemeClr val="accent2"/>
                </a:solidFill>
              </a:rPr>
              <a:t>Other Names for Gluten</a:t>
            </a:r>
          </a:p>
        </p:txBody>
      </p:sp>
      <p:pic>
        <p:nvPicPr>
          <p:cNvPr id="3" name="Picture 2" descr="A white text on a black background&#10;&#10;AI-generated content may be incorrect.">
            <a:extLst>
              <a:ext uri="{FF2B5EF4-FFF2-40B4-BE49-F238E27FC236}">
                <a16:creationId xmlns:a16="http://schemas.microsoft.com/office/drawing/2014/main" id="{9192E1F5-73C4-21F2-45FD-59AA05A74310}"/>
              </a:ext>
            </a:extLst>
          </p:cNvPr>
          <p:cNvPicPr>
            <a:picLocks noChangeAspect="1"/>
          </p:cNvPicPr>
          <p:nvPr/>
        </p:nvPicPr>
        <p:blipFill>
          <a:blip r:embed="rId4"/>
          <a:stretch>
            <a:fillRect/>
          </a:stretch>
        </p:blipFill>
        <p:spPr>
          <a:xfrm>
            <a:off x="7968057" y="6337579"/>
            <a:ext cx="898974" cy="342859"/>
          </a:xfrm>
          <a:prstGeom prst="rect">
            <a:avLst/>
          </a:prstGeom>
        </p:spPr>
      </p:pic>
    </p:spTree>
    <p:extLst>
      <p:ext uri="{BB962C8B-B14F-4D97-AF65-F5344CB8AC3E}">
        <p14:creationId xmlns:p14="http://schemas.microsoft.com/office/powerpoint/2010/main" val="911987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E7BE8-975B-BE4D-B3E3-D3B2F415A35D}"/>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E53AAB07-E39C-4437-C9E9-F2FDFCE987B7}"/>
              </a:ext>
            </a:extLst>
          </p:cNvPr>
          <p:cNvSpPr/>
          <p:nvPr/>
        </p:nvSpPr>
        <p:spPr>
          <a:xfrm>
            <a:off x="302955" y="326573"/>
            <a:ext cx="4040979" cy="376270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blue box&#10;&#10;AI-generated content may be incorrect.">
            <a:extLst>
              <a:ext uri="{FF2B5EF4-FFF2-40B4-BE49-F238E27FC236}">
                <a16:creationId xmlns:a16="http://schemas.microsoft.com/office/drawing/2014/main" id="{03E2AD36-6585-F19D-8860-AAA44794445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98016" y="1790757"/>
            <a:ext cx="1167483" cy="1271757"/>
          </a:xfrm>
          <a:prstGeom prst="rect">
            <a:avLst/>
          </a:prstGeom>
          <a:ln>
            <a:noFill/>
          </a:ln>
          <a:effectLst>
            <a:softEdge rad="112500"/>
          </a:effectLst>
        </p:spPr>
      </p:pic>
      <p:pic>
        <p:nvPicPr>
          <p:cNvPr id="10" name="Picture 9" descr="A close up of a package&#10;&#10;AI-generated content may be incorrect.">
            <a:extLst>
              <a:ext uri="{FF2B5EF4-FFF2-40B4-BE49-F238E27FC236}">
                <a16:creationId xmlns:a16="http://schemas.microsoft.com/office/drawing/2014/main" id="{ABB43A59-8F6D-1053-A029-66DB112CBDC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641336" y="7054541"/>
            <a:ext cx="2275959" cy="751287"/>
          </a:xfrm>
          <a:prstGeom prst="rect">
            <a:avLst/>
          </a:prstGeom>
          <a:ln>
            <a:noFill/>
          </a:ln>
          <a:effectLst>
            <a:softEdge rad="112500"/>
          </a:effectLst>
        </p:spPr>
      </p:pic>
      <p:pic>
        <p:nvPicPr>
          <p:cNvPr id="12" name="Picture 11" descr="A box of cereal on a table&#10;&#10;AI-generated content may be incorrect.">
            <a:extLst>
              <a:ext uri="{FF2B5EF4-FFF2-40B4-BE49-F238E27FC236}">
                <a16:creationId xmlns:a16="http://schemas.microsoft.com/office/drawing/2014/main" id="{3B74B0B5-36C5-44BC-AB4B-8697F562B45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5400000">
            <a:off x="2428588" y="1596871"/>
            <a:ext cx="751286" cy="1744718"/>
          </a:xfrm>
          <a:prstGeom prst="rect">
            <a:avLst/>
          </a:prstGeom>
          <a:ln>
            <a:noFill/>
          </a:ln>
          <a:effectLst>
            <a:softEdge rad="112500"/>
          </a:effectLst>
        </p:spPr>
      </p:pic>
      <p:pic>
        <p:nvPicPr>
          <p:cNvPr id="14" name="Picture 13" descr="A green box with a picture of food&#10;&#10;AI-generated content may be incorrect.">
            <a:extLst>
              <a:ext uri="{FF2B5EF4-FFF2-40B4-BE49-F238E27FC236}">
                <a16:creationId xmlns:a16="http://schemas.microsoft.com/office/drawing/2014/main" id="{ECE8BC4D-8376-65CF-4EA3-0C64FB596910}"/>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55214" y="677777"/>
            <a:ext cx="1368230" cy="1193076"/>
          </a:xfrm>
          <a:prstGeom prst="rect">
            <a:avLst/>
          </a:prstGeom>
          <a:ln>
            <a:noFill/>
          </a:ln>
          <a:effectLst>
            <a:softEdge rad="112500"/>
          </a:effectLst>
        </p:spPr>
      </p:pic>
      <p:pic>
        <p:nvPicPr>
          <p:cNvPr id="16" name="Picture 15" descr="A close up of a bag of food&#10;&#10;AI-generated content may be incorrect.">
            <a:extLst>
              <a:ext uri="{FF2B5EF4-FFF2-40B4-BE49-F238E27FC236}">
                <a16:creationId xmlns:a16="http://schemas.microsoft.com/office/drawing/2014/main" id="{6C76A552-B3C9-851C-C354-3EF653A6290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rot="5400000">
            <a:off x="1915283" y="2528997"/>
            <a:ext cx="1193075" cy="1657253"/>
          </a:xfrm>
          <a:prstGeom prst="rect">
            <a:avLst/>
          </a:prstGeom>
          <a:ln>
            <a:noFill/>
          </a:ln>
          <a:effectLst>
            <a:softEdge rad="112500"/>
          </a:effectLst>
        </p:spPr>
      </p:pic>
      <p:grpSp>
        <p:nvGrpSpPr>
          <p:cNvPr id="19" name="Group 18">
            <a:extLst>
              <a:ext uri="{FF2B5EF4-FFF2-40B4-BE49-F238E27FC236}">
                <a16:creationId xmlns:a16="http://schemas.microsoft.com/office/drawing/2014/main" id="{2254AEC8-40AE-569F-E3E7-0EA10D284513}"/>
              </a:ext>
            </a:extLst>
          </p:cNvPr>
          <p:cNvGrpSpPr/>
          <p:nvPr/>
        </p:nvGrpSpPr>
        <p:grpSpPr>
          <a:xfrm>
            <a:off x="2190272" y="809218"/>
            <a:ext cx="1679681" cy="1284369"/>
            <a:chOff x="4572000" y="4354719"/>
            <a:chExt cx="1679681" cy="1284369"/>
          </a:xfrm>
        </p:grpSpPr>
        <p:pic>
          <p:nvPicPr>
            <p:cNvPr id="6" name="Picture 5" descr="A close up of a red package&#10;&#10;AI-generated content may be incorrect.">
              <a:extLst>
                <a:ext uri="{FF2B5EF4-FFF2-40B4-BE49-F238E27FC236}">
                  <a16:creationId xmlns:a16="http://schemas.microsoft.com/office/drawing/2014/main" id="{DCA3A0FC-D3B0-3B55-F511-1564AFAC31D1}"/>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572001" y="4354719"/>
              <a:ext cx="1679680" cy="1271757"/>
            </a:xfrm>
            <a:prstGeom prst="rect">
              <a:avLst/>
            </a:prstGeom>
            <a:ln>
              <a:noFill/>
            </a:ln>
            <a:effectLst>
              <a:softEdge rad="112500"/>
            </a:effectLst>
          </p:spPr>
        </p:pic>
        <p:sp>
          <p:nvSpPr>
            <p:cNvPr id="17" name="Donut 16">
              <a:extLst>
                <a:ext uri="{FF2B5EF4-FFF2-40B4-BE49-F238E27FC236}">
                  <a16:creationId xmlns:a16="http://schemas.microsoft.com/office/drawing/2014/main" id="{51A4205D-3469-91BF-23CA-52CCE5A51971}"/>
                </a:ext>
              </a:extLst>
            </p:cNvPr>
            <p:cNvSpPr/>
            <p:nvPr/>
          </p:nvSpPr>
          <p:spPr>
            <a:xfrm>
              <a:off x="4572000" y="5244952"/>
              <a:ext cx="819806" cy="394136"/>
            </a:xfrm>
            <a:prstGeom prst="donut">
              <a:avLst>
                <a:gd name="adj" fmla="val 7910"/>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Oval 19">
            <a:extLst>
              <a:ext uri="{FF2B5EF4-FFF2-40B4-BE49-F238E27FC236}">
                <a16:creationId xmlns:a16="http://schemas.microsoft.com/office/drawing/2014/main" id="{6A856A49-46D3-84D7-EE51-44CFBB658726}"/>
              </a:ext>
            </a:extLst>
          </p:cNvPr>
          <p:cNvSpPr/>
          <p:nvPr/>
        </p:nvSpPr>
        <p:spPr>
          <a:xfrm>
            <a:off x="4343934" y="2844873"/>
            <a:ext cx="3818919" cy="3554675"/>
          </a:xfrm>
          <a:prstGeom prst="ellipse">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ece of cake on a marble plate&#10;&#10;AI-generated content may be incorrect.">
            <a:extLst>
              <a:ext uri="{FF2B5EF4-FFF2-40B4-BE49-F238E27FC236}">
                <a16:creationId xmlns:a16="http://schemas.microsoft.com/office/drawing/2014/main" id="{27A8C296-9CA6-237E-E089-B68A6085A519}"/>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5347421" y="3258208"/>
            <a:ext cx="1911091" cy="1040524"/>
          </a:xfrm>
          <a:prstGeom prst="rect">
            <a:avLst/>
          </a:prstGeom>
          <a:ln>
            <a:noFill/>
          </a:ln>
          <a:effectLst>
            <a:softEdge rad="112500"/>
          </a:effectLst>
        </p:spPr>
      </p:pic>
      <p:sp>
        <p:nvSpPr>
          <p:cNvPr id="23" name="Rounded Rectangle 22">
            <a:extLst>
              <a:ext uri="{FF2B5EF4-FFF2-40B4-BE49-F238E27FC236}">
                <a16:creationId xmlns:a16="http://schemas.microsoft.com/office/drawing/2014/main" id="{CD44C9C2-9369-0C08-EB68-FFCD275CA271}"/>
              </a:ext>
            </a:extLst>
          </p:cNvPr>
          <p:cNvSpPr/>
          <p:nvPr/>
        </p:nvSpPr>
        <p:spPr>
          <a:xfrm>
            <a:off x="4801353" y="4298732"/>
            <a:ext cx="1290428" cy="1135742"/>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"Gluten friendly”</a:t>
            </a:r>
          </a:p>
        </p:txBody>
      </p:sp>
      <p:sp>
        <p:nvSpPr>
          <p:cNvPr id="24" name="Rounded Rectangle 23">
            <a:extLst>
              <a:ext uri="{FF2B5EF4-FFF2-40B4-BE49-F238E27FC236}">
                <a16:creationId xmlns:a16="http://schemas.microsoft.com/office/drawing/2014/main" id="{B0C2CC55-DB50-6139-080B-4C922AFEEFC2}"/>
              </a:ext>
            </a:extLst>
          </p:cNvPr>
          <p:cNvSpPr/>
          <p:nvPr/>
        </p:nvSpPr>
        <p:spPr>
          <a:xfrm>
            <a:off x="6350908" y="4569658"/>
            <a:ext cx="1290428" cy="1135742"/>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“Made without gluten”</a:t>
            </a:r>
          </a:p>
        </p:txBody>
      </p:sp>
      <p:sp>
        <p:nvSpPr>
          <p:cNvPr id="25" name="Left Arrow 24">
            <a:extLst>
              <a:ext uri="{FF2B5EF4-FFF2-40B4-BE49-F238E27FC236}">
                <a16:creationId xmlns:a16="http://schemas.microsoft.com/office/drawing/2014/main" id="{17E3B84E-0D56-AAF6-438B-E72B56C011D0}"/>
              </a:ext>
            </a:extLst>
          </p:cNvPr>
          <p:cNvSpPr/>
          <p:nvPr/>
        </p:nvSpPr>
        <p:spPr>
          <a:xfrm>
            <a:off x="4377297" y="943824"/>
            <a:ext cx="1250731" cy="501272"/>
          </a:xfrm>
          <a:prstGeom prst="leftArrow">
            <a:avLst/>
          </a:prstGeom>
          <a:solidFill>
            <a:schemeClr val="accent2"/>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Snip Diagonal Corner Rectangle 25">
            <a:extLst>
              <a:ext uri="{FF2B5EF4-FFF2-40B4-BE49-F238E27FC236}">
                <a16:creationId xmlns:a16="http://schemas.microsoft.com/office/drawing/2014/main" id="{CFAD23CD-0444-025B-48A7-DE71F51C7A76}"/>
              </a:ext>
            </a:extLst>
          </p:cNvPr>
          <p:cNvSpPr/>
          <p:nvPr/>
        </p:nvSpPr>
        <p:spPr>
          <a:xfrm>
            <a:off x="5938346" y="441434"/>
            <a:ext cx="2091558" cy="1520861"/>
          </a:xfrm>
          <a:prstGeom prst="snip2DiagRect">
            <a:avLst/>
          </a:prstGeom>
          <a:solidFill>
            <a:schemeClr val="accent2"/>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a:t>Safe</a:t>
            </a:r>
          </a:p>
        </p:txBody>
      </p:sp>
      <p:sp>
        <p:nvSpPr>
          <p:cNvPr id="27" name="Snip Diagonal Corner Rectangle 26">
            <a:extLst>
              <a:ext uri="{FF2B5EF4-FFF2-40B4-BE49-F238E27FC236}">
                <a16:creationId xmlns:a16="http://schemas.microsoft.com/office/drawing/2014/main" id="{10FD0988-6E93-D865-19DB-8581914080A1}"/>
              </a:ext>
            </a:extLst>
          </p:cNvPr>
          <p:cNvSpPr/>
          <p:nvPr/>
        </p:nvSpPr>
        <p:spPr>
          <a:xfrm>
            <a:off x="165621" y="4527921"/>
            <a:ext cx="3174826" cy="1520861"/>
          </a:xfrm>
          <a:prstGeom prst="snip2DiagRect">
            <a:avLst/>
          </a:prstGeom>
          <a:solidFill>
            <a:schemeClr val="accent3"/>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400" dirty="0"/>
              <a:t>Questionable</a:t>
            </a:r>
          </a:p>
        </p:txBody>
      </p:sp>
      <p:sp>
        <p:nvSpPr>
          <p:cNvPr id="28" name="Left Arrow 27">
            <a:extLst>
              <a:ext uri="{FF2B5EF4-FFF2-40B4-BE49-F238E27FC236}">
                <a16:creationId xmlns:a16="http://schemas.microsoft.com/office/drawing/2014/main" id="{8D0F98E3-F094-4812-B0B7-A47B2A665451}"/>
              </a:ext>
            </a:extLst>
          </p:cNvPr>
          <p:cNvSpPr/>
          <p:nvPr/>
        </p:nvSpPr>
        <p:spPr>
          <a:xfrm rot="10800000">
            <a:off x="3431965" y="5137529"/>
            <a:ext cx="991604" cy="501272"/>
          </a:xfrm>
          <a:prstGeom prst="leftArrow">
            <a:avLst/>
          </a:prstGeom>
          <a:solidFill>
            <a:schemeClr val="accent3"/>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Picture 1" descr="A green and orange text&#10;&#10;AI-generated content may be incorrect.">
            <a:extLst>
              <a:ext uri="{FF2B5EF4-FFF2-40B4-BE49-F238E27FC236}">
                <a16:creationId xmlns:a16="http://schemas.microsoft.com/office/drawing/2014/main" id="{21CC35E3-8E89-C38E-004E-F44636981F6E}"/>
              </a:ext>
            </a:extLst>
          </p:cNvPr>
          <p:cNvPicPr>
            <a:picLocks noChangeAspect="1"/>
          </p:cNvPicPr>
          <p:nvPr/>
        </p:nvPicPr>
        <p:blipFill>
          <a:blip r:embed="rId10"/>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125850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4" grpId="0" animBg="1"/>
      <p:bldP spid="25" grpId="0" animBg="1"/>
      <p:bldP spid="26"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55E95-1B89-F81B-85BE-280C709EA5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202154-73D0-A10B-0D2E-302855510609}"/>
              </a:ext>
            </a:extLst>
          </p:cNvPr>
          <p:cNvSpPr>
            <a:spLocks noGrp="1"/>
          </p:cNvSpPr>
          <p:nvPr>
            <p:ph type="title"/>
          </p:nvPr>
        </p:nvSpPr>
        <p:spPr/>
        <p:txBody>
          <a:bodyPr/>
          <a:lstStyle/>
          <a:p>
            <a:r>
              <a:rPr lang="en-US" dirty="0">
                <a:solidFill>
                  <a:schemeClr val="accent2"/>
                </a:solidFill>
              </a:rPr>
              <a:t>Always be sure to</a:t>
            </a:r>
          </a:p>
        </p:txBody>
      </p:sp>
      <p:graphicFrame>
        <p:nvGraphicFramePr>
          <p:cNvPr id="27" name="Content Placeholder 5">
            <a:extLst>
              <a:ext uri="{FF2B5EF4-FFF2-40B4-BE49-F238E27FC236}">
                <a16:creationId xmlns:a16="http://schemas.microsoft.com/office/drawing/2014/main" id="{95E505FE-FB2B-C7B0-7642-A196B86CBB09}"/>
              </a:ext>
            </a:extLst>
          </p:cNvPr>
          <p:cNvGraphicFramePr>
            <a:graphicFrameLocks noGrp="1"/>
          </p:cNvGraphicFramePr>
          <p:nvPr>
            <p:ph idx="1"/>
            <p:extLst>
              <p:ext uri="{D42A27DB-BD31-4B8C-83A1-F6EECF244321}">
                <p14:modId xmlns:p14="http://schemas.microsoft.com/office/powerpoint/2010/main" val="528550925"/>
              </p:ext>
            </p:extLst>
          </p:nvPr>
        </p:nvGraphicFramePr>
        <p:xfrm>
          <a:off x="783154" y="1270000"/>
          <a:ext cx="6968091" cy="4692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een and orange text&#10;&#10;AI-generated content may be incorrect.">
            <a:extLst>
              <a:ext uri="{FF2B5EF4-FFF2-40B4-BE49-F238E27FC236}">
                <a16:creationId xmlns:a16="http://schemas.microsoft.com/office/drawing/2014/main" id="{6871CD6F-C687-EFDC-908F-CF22F91C0E5A}"/>
              </a:ext>
            </a:extLst>
          </p:cNvPr>
          <p:cNvPicPr>
            <a:picLocks noChangeAspect="1"/>
          </p:cNvPicPr>
          <p:nvPr/>
        </p:nvPicPr>
        <p:blipFill>
          <a:blip r:embed="rId8"/>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489674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57B60-4F66-9A4D-2B08-EEC94C801D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7ABA52-3A7F-ACE9-1213-DE8C4B802C23}"/>
              </a:ext>
            </a:extLst>
          </p:cNvPr>
          <p:cNvSpPr>
            <a:spLocks noGrp="1"/>
          </p:cNvSpPr>
          <p:nvPr>
            <p:ph type="title"/>
          </p:nvPr>
        </p:nvSpPr>
        <p:spPr/>
        <p:txBody>
          <a:bodyPr/>
          <a:lstStyle/>
          <a:p>
            <a:r>
              <a:rPr lang="en-US" dirty="0">
                <a:solidFill>
                  <a:schemeClr val="accent2"/>
                </a:solidFill>
              </a:rPr>
              <a:t>Celiac Disease and</a:t>
            </a:r>
            <a:br>
              <a:rPr lang="en-US" dirty="0">
                <a:solidFill>
                  <a:schemeClr val="accent2"/>
                </a:solidFill>
              </a:rPr>
            </a:br>
            <a:r>
              <a:rPr lang="en-US" dirty="0">
                <a:solidFill>
                  <a:schemeClr val="accent2"/>
                </a:solidFill>
              </a:rPr>
              <a:t>Mental Health</a:t>
            </a:r>
          </a:p>
        </p:txBody>
      </p:sp>
      <p:graphicFrame>
        <p:nvGraphicFramePr>
          <p:cNvPr id="8" name="Content Placeholder 5">
            <a:extLst>
              <a:ext uri="{FF2B5EF4-FFF2-40B4-BE49-F238E27FC236}">
                <a16:creationId xmlns:a16="http://schemas.microsoft.com/office/drawing/2014/main" id="{2887C5C4-DB44-EC6B-8EE5-B66DBCF2ECD1}"/>
              </a:ext>
            </a:extLst>
          </p:cNvPr>
          <p:cNvGraphicFramePr>
            <a:graphicFrameLocks noGrp="1"/>
          </p:cNvGraphicFramePr>
          <p:nvPr>
            <p:ph idx="1"/>
            <p:extLst>
              <p:ext uri="{D42A27DB-BD31-4B8C-83A1-F6EECF244321}">
                <p14:modId xmlns:p14="http://schemas.microsoft.com/office/powerpoint/2010/main" val="786693431"/>
              </p:ext>
            </p:extLst>
          </p:nvPr>
        </p:nvGraphicFramePr>
        <p:xfrm>
          <a:off x="609599" y="1325468"/>
          <a:ext cx="6347714"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4">
            <a:extLst>
              <a:ext uri="{FF2B5EF4-FFF2-40B4-BE49-F238E27FC236}">
                <a16:creationId xmlns:a16="http://schemas.microsoft.com/office/drawing/2014/main" id="{925D8185-2566-F34B-D5E5-901CE8403DCA}"/>
              </a:ext>
            </a:extLst>
          </p:cNvPr>
          <p:cNvSpPr txBox="1">
            <a:spLocks/>
          </p:cNvSpPr>
          <p:nvPr/>
        </p:nvSpPr>
        <p:spPr>
          <a:xfrm>
            <a:off x="1575943" y="5261709"/>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i="1" dirty="0">
                <a:solidFill>
                  <a:schemeClr val="accent2"/>
                </a:solidFill>
              </a:rPr>
              <a:t>Why?</a:t>
            </a:r>
          </a:p>
        </p:txBody>
      </p:sp>
      <p:pic>
        <p:nvPicPr>
          <p:cNvPr id="2" name="Picture 1" descr="A green and orange text&#10;&#10;AI-generated content may be incorrect.">
            <a:extLst>
              <a:ext uri="{FF2B5EF4-FFF2-40B4-BE49-F238E27FC236}">
                <a16:creationId xmlns:a16="http://schemas.microsoft.com/office/drawing/2014/main" id="{C985138D-1BA3-169E-FD14-F9C8F2979CB3}"/>
              </a:ext>
            </a:extLst>
          </p:cNvPr>
          <p:cNvPicPr>
            <a:picLocks noChangeAspect="1"/>
          </p:cNvPicPr>
          <p:nvPr/>
        </p:nvPicPr>
        <p:blipFill>
          <a:blip r:embed="rId8"/>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001364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72C776-6C11-95D7-D951-EAD9619A1AA8}"/>
            </a:ext>
          </a:extLst>
        </p:cNvPr>
        <p:cNvGrpSpPr/>
        <p:nvPr/>
      </p:nvGrpSpPr>
      <p:grpSpPr>
        <a:xfrm>
          <a:off x="0" y="0"/>
          <a:ext cx="0" cy="0"/>
          <a:chOff x="0" y="0"/>
          <a:chExt cx="0" cy="0"/>
        </a:xfrm>
      </p:grpSpPr>
      <p:pic>
        <p:nvPicPr>
          <p:cNvPr id="10" name="Picture 9" descr="A couple of people eating pizza&#10;&#10;AI-generated content may be incorrect.">
            <a:extLst>
              <a:ext uri="{FF2B5EF4-FFF2-40B4-BE49-F238E27FC236}">
                <a16:creationId xmlns:a16="http://schemas.microsoft.com/office/drawing/2014/main" id="{9809CFA1-5ED0-3534-22E0-AB268294D2F3}"/>
              </a:ext>
            </a:extLst>
          </p:cNvPr>
          <p:cNvPicPr>
            <a:picLocks noChangeAspect="1"/>
          </p:cNvPicPr>
          <p:nvPr/>
        </p:nvPicPr>
        <p:blipFill>
          <a:blip r:embed="rId3" cstate="print">
            <a:alphaModFix amt="70000"/>
            <a:extLst>
              <a:ext uri="{28A0092B-C50C-407E-A947-70E740481C1C}">
                <a14:useLocalDpi xmlns:a14="http://schemas.microsoft.com/office/drawing/2010/main"/>
              </a:ext>
            </a:extLst>
          </a:blip>
          <a:srcRect r="-1" b="-1"/>
          <a:stretch>
            <a:fillRect/>
          </a:stretch>
        </p:blipFill>
        <p:spPr>
          <a:xfrm>
            <a:off x="20" y="10"/>
            <a:ext cx="9143980" cy="6857990"/>
          </a:xfrm>
          <a:prstGeom prst="rect">
            <a:avLst/>
          </a:prstGeom>
        </p:spPr>
      </p:pic>
      <p:sp>
        <p:nvSpPr>
          <p:cNvPr id="15" name="Freeform: Shape 14">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5715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7" name="Straight Connector 16">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955501" y="4502552"/>
            <a:ext cx="2188499"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15125" y="-16625"/>
            <a:ext cx="2000611"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2192" y="-16625"/>
            <a:ext cx="951808"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280" y="-16624"/>
            <a:ext cx="1487720"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1548B16D-E1F5-A3EE-4DED-E3CB57A7493D}"/>
              </a:ext>
            </a:extLst>
          </p:cNvPr>
          <p:cNvSpPr txBox="1"/>
          <p:nvPr/>
        </p:nvSpPr>
        <p:spPr>
          <a:xfrm>
            <a:off x="548420" y="149618"/>
            <a:ext cx="4424855"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embarrassment</a:t>
            </a:r>
          </a:p>
        </p:txBody>
      </p:sp>
      <p:sp>
        <p:nvSpPr>
          <p:cNvPr id="12" name="TextBox 11">
            <a:extLst>
              <a:ext uri="{FF2B5EF4-FFF2-40B4-BE49-F238E27FC236}">
                <a16:creationId xmlns:a16="http://schemas.microsoft.com/office/drawing/2014/main" id="{382EE0F3-6E05-36FE-66F6-3C4E6F746567}"/>
              </a:ext>
            </a:extLst>
          </p:cNvPr>
          <p:cNvSpPr txBox="1"/>
          <p:nvPr/>
        </p:nvSpPr>
        <p:spPr>
          <a:xfrm>
            <a:off x="2656091" y="957796"/>
            <a:ext cx="4899373"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disappointment</a:t>
            </a:r>
            <a:endParaRPr lang="en-US" sz="4400" b="1" dirty="0">
              <a:solidFill>
                <a:schemeClr val="bg1"/>
              </a:solidFill>
            </a:endParaRPr>
          </a:p>
        </p:txBody>
      </p:sp>
      <p:sp>
        <p:nvSpPr>
          <p:cNvPr id="13" name="TextBox 12">
            <a:extLst>
              <a:ext uri="{FF2B5EF4-FFF2-40B4-BE49-F238E27FC236}">
                <a16:creationId xmlns:a16="http://schemas.microsoft.com/office/drawing/2014/main" id="{10571368-B5AC-F409-9AAC-E3C09B2D6691}"/>
              </a:ext>
            </a:extLst>
          </p:cNvPr>
          <p:cNvSpPr txBox="1"/>
          <p:nvPr/>
        </p:nvSpPr>
        <p:spPr>
          <a:xfrm>
            <a:off x="805558" y="1675930"/>
            <a:ext cx="2990265"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bullying</a:t>
            </a:r>
          </a:p>
        </p:txBody>
      </p:sp>
      <p:sp>
        <p:nvSpPr>
          <p:cNvPr id="14" name="TextBox 13">
            <a:extLst>
              <a:ext uri="{FF2B5EF4-FFF2-40B4-BE49-F238E27FC236}">
                <a16:creationId xmlns:a16="http://schemas.microsoft.com/office/drawing/2014/main" id="{9D008C51-86F5-A6A3-E494-D6B637D097F8}"/>
              </a:ext>
            </a:extLst>
          </p:cNvPr>
          <p:cNvSpPr txBox="1"/>
          <p:nvPr/>
        </p:nvSpPr>
        <p:spPr>
          <a:xfrm>
            <a:off x="5563565" y="1675929"/>
            <a:ext cx="2881068"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exclusion</a:t>
            </a:r>
          </a:p>
        </p:txBody>
      </p:sp>
      <p:sp>
        <p:nvSpPr>
          <p:cNvPr id="16" name="TextBox 15">
            <a:extLst>
              <a:ext uri="{FF2B5EF4-FFF2-40B4-BE49-F238E27FC236}">
                <a16:creationId xmlns:a16="http://schemas.microsoft.com/office/drawing/2014/main" id="{941ECBF5-ABE3-C98D-6D5B-5ADBCF6F837D}"/>
              </a:ext>
            </a:extLst>
          </p:cNvPr>
          <p:cNvSpPr txBox="1"/>
          <p:nvPr/>
        </p:nvSpPr>
        <p:spPr>
          <a:xfrm>
            <a:off x="2548221" y="2416017"/>
            <a:ext cx="4424855"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physical pain</a:t>
            </a:r>
          </a:p>
        </p:txBody>
      </p:sp>
      <p:sp>
        <p:nvSpPr>
          <p:cNvPr id="20" name="TextBox 19">
            <a:extLst>
              <a:ext uri="{FF2B5EF4-FFF2-40B4-BE49-F238E27FC236}">
                <a16:creationId xmlns:a16="http://schemas.microsoft.com/office/drawing/2014/main" id="{1BE49EF3-C30A-450C-B36D-80E711A4B078}"/>
              </a:ext>
            </a:extLst>
          </p:cNvPr>
          <p:cNvSpPr txBox="1"/>
          <p:nvPr/>
        </p:nvSpPr>
        <p:spPr>
          <a:xfrm>
            <a:off x="219366" y="3299707"/>
            <a:ext cx="6092511"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awkward interactions</a:t>
            </a:r>
          </a:p>
        </p:txBody>
      </p:sp>
      <p:sp>
        <p:nvSpPr>
          <p:cNvPr id="22" name="TextBox 21">
            <a:extLst>
              <a:ext uri="{FF2B5EF4-FFF2-40B4-BE49-F238E27FC236}">
                <a16:creationId xmlns:a16="http://schemas.microsoft.com/office/drawing/2014/main" id="{6856F2C9-E72D-7214-FABF-4D5FB3E8AA2E}"/>
              </a:ext>
            </a:extLst>
          </p:cNvPr>
          <p:cNvSpPr txBox="1"/>
          <p:nvPr/>
        </p:nvSpPr>
        <p:spPr>
          <a:xfrm>
            <a:off x="2088019" y="4145689"/>
            <a:ext cx="7055961" cy="769441"/>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others who don’t “get it”</a:t>
            </a:r>
          </a:p>
        </p:txBody>
      </p:sp>
      <p:sp>
        <p:nvSpPr>
          <p:cNvPr id="25" name="TextBox 24">
            <a:extLst>
              <a:ext uri="{FF2B5EF4-FFF2-40B4-BE49-F238E27FC236}">
                <a16:creationId xmlns:a16="http://schemas.microsoft.com/office/drawing/2014/main" id="{435A5B45-0516-FA5F-C0CC-1C47FF5CA59E}"/>
              </a:ext>
            </a:extLst>
          </p:cNvPr>
          <p:cNvSpPr txBox="1"/>
          <p:nvPr/>
        </p:nvSpPr>
        <p:spPr>
          <a:xfrm>
            <a:off x="142885" y="5023883"/>
            <a:ext cx="8858230" cy="769441"/>
          </a:xfrm>
          <a:prstGeom prst="rect">
            <a:avLst/>
          </a:prstGeom>
          <a:noFill/>
        </p:spPr>
        <p:txBody>
          <a:bodyPr wrap="square" rtlCol="0">
            <a:spAutoFit/>
          </a:bodyPr>
          <a:lstStyle/>
          <a:p>
            <a:r>
              <a:rPr lang="en-US" sz="4400" b="1" dirty="0">
                <a:ln w="6600">
                  <a:solidFill>
                    <a:schemeClr val="accent2"/>
                  </a:solidFill>
                  <a:prstDash val="solid"/>
                </a:ln>
                <a:solidFill>
                  <a:srgbClr val="FFFFFF"/>
                </a:solidFill>
                <a:effectLst>
                  <a:outerShdw dist="38100" dir="2700000" algn="tl" rotWithShape="0">
                    <a:schemeClr val="accent2"/>
                  </a:outerShdw>
                </a:effectLst>
              </a:rPr>
              <a:t>constant need to self-advocate</a:t>
            </a:r>
          </a:p>
        </p:txBody>
      </p:sp>
      <p:sp>
        <p:nvSpPr>
          <p:cNvPr id="2" name="TextBox 1">
            <a:extLst>
              <a:ext uri="{FF2B5EF4-FFF2-40B4-BE49-F238E27FC236}">
                <a16:creationId xmlns:a16="http://schemas.microsoft.com/office/drawing/2014/main" id="{AC587FC7-EE00-6813-D3E4-F587734593DD}"/>
              </a:ext>
            </a:extLst>
          </p:cNvPr>
          <p:cNvSpPr txBox="1"/>
          <p:nvPr/>
        </p:nvSpPr>
        <p:spPr>
          <a:xfrm>
            <a:off x="3226075" y="5820492"/>
            <a:ext cx="2618125" cy="769441"/>
          </a:xfrm>
          <a:prstGeom prst="rect">
            <a:avLst/>
          </a:prstGeom>
          <a:noFill/>
        </p:spPr>
        <p:txBody>
          <a:bodyPr wrap="square" rtlCol="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rPr>
              <a:t>worry</a:t>
            </a:r>
          </a:p>
        </p:txBody>
      </p:sp>
      <p:pic>
        <p:nvPicPr>
          <p:cNvPr id="3" name="Picture 2" descr="A white text on a black background&#10;&#10;AI-generated content may be incorrect.">
            <a:extLst>
              <a:ext uri="{FF2B5EF4-FFF2-40B4-BE49-F238E27FC236}">
                <a16:creationId xmlns:a16="http://schemas.microsoft.com/office/drawing/2014/main" id="{2CDDFCCC-542A-71A9-920A-D460080E1A6E}"/>
              </a:ext>
            </a:extLst>
          </p:cNvPr>
          <p:cNvPicPr>
            <a:picLocks noChangeAspect="1"/>
          </p:cNvPicPr>
          <p:nvPr/>
        </p:nvPicPr>
        <p:blipFill>
          <a:blip r:embed="rId4"/>
          <a:stretch>
            <a:fillRect/>
          </a:stretch>
        </p:blipFill>
        <p:spPr>
          <a:xfrm>
            <a:off x="173885" y="6352093"/>
            <a:ext cx="898974" cy="342859"/>
          </a:xfrm>
          <a:prstGeom prst="rect">
            <a:avLst/>
          </a:prstGeom>
        </p:spPr>
      </p:pic>
    </p:spTree>
    <p:extLst>
      <p:ext uri="{BB962C8B-B14F-4D97-AF65-F5344CB8AC3E}">
        <p14:creationId xmlns:p14="http://schemas.microsoft.com/office/powerpoint/2010/main" val="5300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20" grpId="0"/>
      <p:bldP spid="22" grpId="0"/>
      <p:bldP spid="25"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CBD70A-2C93-2DE9-82AD-BEB87E60135B}"/>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4098A4C6-4FFB-4EF4-8317-8110224DB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9" name="Straight Connector 18">
              <a:extLst>
                <a:ext uri="{FF2B5EF4-FFF2-40B4-BE49-F238E27FC236}">
                  <a16:creationId xmlns:a16="http://schemas.microsoft.com/office/drawing/2014/main" id="{4A415072-93F3-4FDA-96B8-7DFD2874C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8C2D828-7FBF-4467-B527-793E0E978C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B9D10F1D-AB99-42AD-8720-CDF34995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a:extLst>
                <a:ext uri="{FF2B5EF4-FFF2-40B4-BE49-F238E27FC236}">
                  <a16:creationId xmlns:a16="http://schemas.microsoft.com/office/drawing/2014/main" id="{5BF01F05-8464-452A-A278-4A40757B6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FBCC0363-6CA5-4B64-A66F-478732557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CBACBAB2-7577-4339-B610-7245E449D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DFCB19D4-D4D4-4AFD-9ECC-A6D0E4AE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a:extLst>
                <a:ext uri="{FF2B5EF4-FFF2-40B4-BE49-F238E27FC236}">
                  <a16:creationId xmlns:a16="http://schemas.microsoft.com/office/drawing/2014/main" id="{3B32E423-85B7-4B28-B5C3-AB63224A4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DC38A14-94ED-496F-851A-CA6A988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14E862E4-F307-4A50-A3A9-0A79FD36D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30" name="Rectangle 29">
            <a:extLst>
              <a:ext uri="{FF2B5EF4-FFF2-40B4-BE49-F238E27FC236}">
                <a16:creationId xmlns:a16="http://schemas.microsoft.com/office/drawing/2014/main" id="{015E3E78-BF51-4607-86CE-A0299B88F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AAE0935-5221-4123-D247-A0CE6AFE5B34}"/>
              </a:ext>
            </a:extLst>
          </p:cNvPr>
          <p:cNvSpPr>
            <a:spLocks noGrp="1"/>
          </p:cNvSpPr>
          <p:nvPr>
            <p:ph type="title"/>
          </p:nvPr>
        </p:nvSpPr>
        <p:spPr>
          <a:xfrm>
            <a:off x="350793" y="2404534"/>
            <a:ext cx="4251960" cy="1646302"/>
          </a:xfrm>
        </p:spPr>
        <p:txBody>
          <a:bodyPr vert="horz" lIns="91440" tIns="45720" rIns="91440" bIns="45720" rtlCol="0" anchor="b">
            <a:normAutofit/>
          </a:bodyPr>
          <a:lstStyle/>
          <a:p>
            <a:pPr algn="r">
              <a:lnSpc>
                <a:spcPct val="90000"/>
              </a:lnSpc>
            </a:pPr>
            <a:r>
              <a:rPr lang="en-US" sz="5400" dirty="0">
                <a:solidFill>
                  <a:schemeClr val="accent2"/>
                </a:solidFill>
              </a:rPr>
              <a:t>Inclusion Matters</a:t>
            </a:r>
          </a:p>
        </p:txBody>
      </p:sp>
      <p:pic>
        <p:nvPicPr>
          <p:cNvPr id="13" name="Picture 12" descr="A group of kids sitting at a table looking at a robot&#10;&#10;AI-generated content may be incorrect.">
            <a:extLst>
              <a:ext uri="{FF2B5EF4-FFF2-40B4-BE49-F238E27FC236}">
                <a16:creationId xmlns:a16="http://schemas.microsoft.com/office/drawing/2014/main" id="{FF49BFED-5C37-8F2C-6D21-AADD42287F9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412909" y="10"/>
            <a:ext cx="4728710" cy="2285990"/>
          </a:xfrm>
          <a:custGeom>
            <a:avLst/>
            <a:gdLst/>
            <a:ahLst/>
            <a:cxnLst/>
            <a:rect l="l" t="t" r="r" b="b"/>
            <a:pathLst>
              <a:path w="6304947" h="2286000">
                <a:moveTo>
                  <a:pt x="0" y="0"/>
                </a:moveTo>
                <a:lnTo>
                  <a:pt x="6304947" y="0"/>
                </a:lnTo>
                <a:lnTo>
                  <a:pt x="6304947" y="2286000"/>
                </a:lnTo>
                <a:lnTo>
                  <a:pt x="720670" y="2286000"/>
                </a:lnTo>
                <a:close/>
              </a:path>
            </a:pathLst>
          </a:custGeom>
        </p:spPr>
      </p:pic>
      <p:pic>
        <p:nvPicPr>
          <p:cNvPr id="9" name="Picture 8" descr="A group of children eating at a table&#10;&#10;AI-generated content may be incorrect.">
            <a:extLst>
              <a:ext uri="{FF2B5EF4-FFF2-40B4-BE49-F238E27FC236}">
                <a16:creationId xmlns:a16="http://schemas.microsoft.com/office/drawing/2014/main" id="{F3FD0DD6-1F20-CB9B-F016-49FA867811A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953411" y="2286000"/>
            <a:ext cx="4188206" cy="228600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pic>
        <p:nvPicPr>
          <p:cNvPr id="11" name="Picture 10" descr="A group of children and a person blowing bubbles&#10;&#10;AI-generated content may be incorrect.">
            <a:extLst>
              <a:ext uri="{FF2B5EF4-FFF2-40B4-BE49-F238E27FC236}">
                <a16:creationId xmlns:a16="http://schemas.microsoft.com/office/drawing/2014/main" id="{699BAA4D-63C4-C83B-7634-F60A0EA5323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163334" y="4572000"/>
            <a:ext cx="4980666" cy="2286000"/>
          </a:xfrm>
          <a:custGeom>
            <a:avLst/>
            <a:gdLst/>
            <a:ahLst/>
            <a:cxnLst/>
            <a:rect l="l" t="t" r="r" b="b"/>
            <a:pathLst>
              <a:path w="6640888" h="2286000">
                <a:moveTo>
                  <a:pt x="1679482" y="0"/>
                </a:moveTo>
                <a:lnTo>
                  <a:pt x="6640888" y="0"/>
                </a:lnTo>
                <a:lnTo>
                  <a:pt x="6640888" y="2286000"/>
                </a:lnTo>
                <a:lnTo>
                  <a:pt x="0" y="2286000"/>
                </a:lnTo>
                <a:close/>
              </a:path>
            </a:pathLst>
          </a:custGeom>
        </p:spPr>
      </p:pic>
      <p:sp>
        <p:nvSpPr>
          <p:cNvPr id="32" name="Isosceles Triangle 31">
            <a:extLst>
              <a:ext uri="{FF2B5EF4-FFF2-40B4-BE49-F238E27FC236}">
                <a16:creationId xmlns:a16="http://schemas.microsoft.com/office/drawing/2014/main" id="{AFCFD6D8-B11A-4FF8-AA6D-F63F472A2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Freeform: Shape 33">
            <a:extLst>
              <a:ext uri="{FF2B5EF4-FFF2-40B4-BE49-F238E27FC236}">
                <a16:creationId xmlns:a16="http://schemas.microsoft.com/office/drawing/2014/main" id="{8D8213AA-0208-457F-9CD6-78FE26795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3152" y="0"/>
            <a:ext cx="1414946" cy="6858000"/>
          </a:xfrm>
          <a:custGeom>
            <a:avLst/>
            <a:gdLst>
              <a:gd name="connsiteX0" fmla="*/ 332766 w 1886594"/>
              <a:gd name="connsiteY0" fmla="*/ 0 h 6858000"/>
              <a:gd name="connsiteX1" fmla="*/ 473666 w 1886594"/>
              <a:gd name="connsiteY1" fmla="*/ 0 h 6858000"/>
              <a:gd name="connsiteX2" fmla="*/ 1886594 w 1886594"/>
              <a:gd name="connsiteY2" fmla="*/ 4481876 h 6858000"/>
              <a:gd name="connsiteX3" fmla="*/ 140900 w 1886594"/>
              <a:gd name="connsiteY3" fmla="*/ 6858000 h 6858000"/>
              <a:gd name="connsiteX4" fmla="*/ 0 w 1886594"/>
              <a:gd name="connsiteY4" fmla="*/ 6858000 h 6858000"/>
              <a:gd name="connsiteX5" fmla="*/ 1745694 w 1886594"/>
              <a:gd name="connsiteY5" fmla="*/ 44818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94" h="6858000">
                <a:moveTo>
                  <a:pt x="332766" y="0"/>
                </a:moveTo>
                <a:lnTo>
                  <a:pt x="473666" y="0"/>
                </a:lnTo>
                <a:lnTo>
                  <a:pt x="1886594" y="4481876"/>
                </a:lnTo>
                <a:lnTo>
                  <a:pt x="140900" y="6858000"/>
                </a:lnTo>
                <a:lnTo>
                  <a:pt x="0" y="6858000"/>
                </a:lnTo>
                <a:lnTo>
                  <a:pt x="1745694" y="44818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Rectangle 29">
            <a:extLst>
              <a:ext uri="{FF2B5EF4-FFF2-40B4-BE49-F238E27FC236}">
                <a16:creationId xmlns:a16="http://schemas.microsoft.com/office/drawing/2014/main" id="{99CDFA5B-0593-4946-8B2B-61B888895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Isosceles Triangle 37">
            <a:extLst>
              <a:ext uri="{FF2B5EF4-FFF2-40B4-BE49-F238E27FC236}">
                <a16:creationId xmlns:a16="http://schemas.microsoft.com/office/drawing/2014/main" id="{5BC01963-BAEA-42F8-A0A1-D5323FDF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 name="Straight Connector 57">
            <a:extLst>
              <a:ext uri="{FF2B5EF4-FFF2-40B4-BE49-F238E27FC236}">
                <a16:creationId xmlns:a16="http://schemas.microsoft.com/office/drawing/2014/main" id="{EB60E152-277A-4689-827B-214A55B3D5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993689F-A4B8-43C0-ADED-5E8C083DCA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9A55474B-4D9C-4A4D-AC41-524963CDB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green and orange text&#10;&#10;AI-generated content may be incorrect.">
            <a:extLst>
              <a:ext uri="{FF2B5EF4-FFF2-40B4-BE49-F238E27FC236}">
                <a16:creationId xmlns:a16="http://schemas.microsoft.com/office/drawing/2014/main" id="{24F8BB59-566B-784E-4A61-3E551443ACB7}"/>
              </a:ext>
            </a:extLst>
          </p:cNvPr>
          <p:cNvPicPr>
            <a:picLocks noChangeAspect="1"/>
          </p:cNvPicPr>
          <p:nvPr/>
        </p:nvPicPr>
        <p:blipFill>
          <a:blip r:embed="rId6"/>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521285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9BF65678-CAE3-E508-5CEB-BBDC82FE87D1}"/>
              </a:ext>
            </a:extLst>
          </p:cNvPr>
          <p:cNvSpPr>
            <a:spLocks noGrp="1"/>
          </p:cNvSpPr>
          <p:nvPr>
            <p:ph type="body" sz="quarter" idx="13"/>
          </p:nvPr>
        </p:nvSpPr>
        <p:spPr>
          <a:xfrm>
            <a:off x="1130300" y="4050833"/>
            <a:ext cx="5825202" cy="1096899"/>
          </a:xfrm>
        </p:spPr>
        <p:txBody>
          <a:bodyPr vert="horz" lIns="91440" tIns="45720" rIns="91440" bIns="45720" rtlCol="0" anchor="t">
            <a:normAutofit/>
          </a:bodyPr>
          <a:lstStyle/>
          <a:p>
            <a:pPr algn="r"/>
            <a:r>
              <a:rPr lang="en-US" sz="1800" dirty="0">
                <a:solidFill>
                  <a:schemeClr val="tx1"/>
                </a:solidFill>
              </a:rPr>
              <a:t>- Diane Richler, Inclusion International</a:t>
            </a:r>
          </a:p>
        </p:txBody>
      </p:sp>
      <p:sp>
        <p:nvSpPr>
          <p:cNvPr id="3" name="Title 2">
            <a:extLst>
              <a:ext uri="{FF2B5EF4-FFF2-40B4-BE49-F238E27FC236}">
                <a16:creationId xmlns:a16="http://schemas.microsoft.com/office/drawing/2014/main" id="{C5D6DD7A-0697-35B7-7306-49A0272BB9AE}"/>
              </a:ext>
            </a:extLst>
          </p:cNvPr>
          <p:cNvSpPr>
            <a:spLocks noGrp="1"/>
          </p:cNvSpPr>
          <p:nvPr>
            <p:ph type="title"/>
          </p:nvPr>
        </p:nvSpPr>
        <p:spPr>
          <a:xfrm>
            <a:off x="1130300" y="1397000"/>
            <a:ext cx="5825202" cy="2653836"/>
          </a:xfrm>
        </p:spPr>
        <p:txBody>
          <a:bodyPr vert="horz" lIns="91440" tIns="45720" rIns="91440" bIns="45720" rtlCol="0" anchor="b">
            <a:normAutofit/>
          </a:bodyPr>
          <a:lstStyle/>
          <a:p>
            <a:pPr algn="r">
              <a:lnSpc>
                <a:spcPct val="90000"/>
              </a:lnSpc>
            </a:pPr>
            <a:r>
              <a:rPr lang="en-US" sz="2200" dirty="0">
                <a:solidFill>
                  <a:schemeClr val="accent2"/>
                </a:solidFill>
              </a:rPr>
              <a:t>“Inclusion is not a strategy to help people fit into the systems and structures which exist in our societies. It is </a:t>
            </a:r>
            <a:r>
              <a:rPr lang="en-US" sz="2200" dirty="0">
                <a:solidFill>
                  <a:schemeClr val="accent2">
                    <a:lumMod val="50000"/>
                  </a:schemeClr>
                </a:solidFill>
              </a:rPr>
              <a:t>about transforming those systems and structures </a:t>
            </a:r>
            <a:r>
              <a:rPr lang="en-US" sz="2200" dirty="0">
                <a:solidFill>
                  <a:schemeClr val="accent2"/>
                </a:solidFill>
              </a:rPr>
              <a:t>to make it better for everyone. Inclusion is about creating a better world for everyone.”</a:t>
            </a:r>
            <a:br>
              <a:rPr lang="en-US" sz="2200" dirty="0">
                <a:solidFill>
                  <a:schemeClr val="accent2"/>
                </a:solidFill>
              </a:rPr>
            </a:br>
            <a:endParaRPr lang="en-US" sz="2200" dirty="0">
              <a:solidFill>
                <a:schemeClr val="accent2"/>
              </a:solidFill>
            </a:endParaRPr>
          </a:p>
        </p:txBody>
      </p:sp>
      <p:pic>
        <p:nvPicPr>
          <p:cNvPr id="2" name="Picture 1" descr="A green and orange text&#10;&#10;AI-generated content may be incorrect.">
            <a:extLst>
              <a:ext uri="{FF2B5EF4-FFF2-40B4-BE49-F238E27FC236}">
                <a16:creationId xmlns:a16="http://schemas.microsoft.com/office/drawing/2014/main" id="{7129BC72-A43E-81B2-1AAB-E522953D562D}"/>
              </a:ext>
            </a:extLst>
          </p:cNvPr>
          <p:cNvPicPr>
            <a:picLocks noChangeAspect="1"/>
          </p:cNvPicPr>
          <p:nvPr/>
        </p:nvPicPr>
        <p:blipFill>
          <a:blip r:embed="rId3"/>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755599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DBD50-2AC7-B85A-34A4-603F67E7E5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0B514B-C17D-6BBB-C223-55FAB46A55B2}"/>
              </a:ext>
            </a:extLst>
          </p:cNvPr>
          <p:cNvSpPr>
            <a:spLocks noGrp="1"/>
          </p:cNvSpPr>
          <p:nvPr>
            <p:ph type="title"/>
          </p:nvPr>
        </p:nvSpPr>
        <p:spPr/>
        <p:txBody>
          <a:bodyPr/>
          <a:lstStyle/>
          <a:p>
            <a:r>
              <a:rPr lang="en-US" dirty="0">
                <a:solidFill>
                  <a:schemeClr val="accent2"/>
                </a:solidFill>
              </a:rPr>
              <a:t>Scenario:</a:t>
            </a:r>
          </a:p>
        </p:txBody>
      </p:sp>
      <p:sp>
        <p:nvSpPr>
          <p:cNvPr id="6" name="Content Placeholder 5">
            <a:extLst>
              <a:ext uri="{FF2B5EF4-FFF2-40B4-BE49-F238E27FC236}">
                <a16:creationId xmlns:a16="http://schemas.microsoft.com/office/drawing/2014/main" id="{F5B458C2-467B-C164-4C56-9397397574CF}"/>
              </a:ext>
            </a:extLst>
          </p:cNvPr>
          <p:cNvSpPr>
            <a:spLocks noGrp="1"/>
          </p:cNvSpPr>
          <p:nvPr>
            <p:ph idx="1"/>
          </p:nvPr>
        </p:nvSpPr>
        <p:spPr/>
        <p:txBody>
          <a:bodyPr>
            <a:normAutofit/>
          </a:bodyPr>
          <a:lstStyle/>
          <a:p>
            <a:pPr marL="0" indent="0">
              <a:buNone/>
            </a:pPr>
            <a:r>
              <a:rPr lang="en-US" sz="2400" dirty="0"/>
              <a:t>Your class is wrapping up a unit on fractions by making salt-dough “pizzas” cut into various-sized pieces to display.</a:t>
            </a:r>
          </a:p>
          <a:p>
            <a:pPr marL="0" indent="0">
              <a:buNone/>
            </a:pPr>
            <a:endParaRPr lang="en-US" sz="2400" dirty="0"/>
          </a:p>
          <a:p>
            <a:pPr marL="0" indent="0">
              <a:buNone/>
            </a:pPr>
            <a:r>
              <a:rPr lang="en-US" sz="2400" dirty="0"/>
              <a:t>How can you make sure the student with celiac disease is both </a:t>
            </a:r>
            <a:r>
              <a:rPr lang="en-US" sz="2400" i="1" dirty="0"/>
              <a:t>safe</a:t>
            </a:r>
            <a:r>
              <a:rPr lang="en-US" sz="2400" dirty="0"/>
              <a:t> and </a:t>
            </a:r>
            <a:r>
              <a:rPr lang="en-US" sz="2400" i="1" dirty="0"/>
              <a:t>included</a:t>
            </a:r>
            <a:r>
              <a:rPr lang="en-US" sz="2400" dirty="0"/>
              <a:t>?</a:t>
            </a:r>
          </a:p>
        </p:txBody>
      </p:sp>
      <p:pic>
        <p:nvPicPr>
          <p:cNvPr id="2" name="Picture 1" descr="A green and orange text&#10;&#10;AI-generated content may be incorrect.">
            <a:extLst>
              <a:ext uri="{FF2B5EF4-FFF2-40B4-BE49-F238E27FC236}">
                <a16:creationId xmlns:a16="http://schemas.microsoft.com/office/drawing/2014/main" id="{75E74C9F-E92D-2E84-E655-1AA627230769}"/>
              </a:ext>
            </a:extLst>
          </p:cNvPr>
          <p:cNvPicPr>
            <a:picLocks noChangeAspect="1"/>
          </p:cNvPicPr>
          <p:nvPr/>
        </p:nvPicPr>
        <p:blipFill>
          <a:blip r:embed="rId3"/>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854677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752C21-1C7F-B1AE-1F4D-5F22A3C23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8DB1C-10D0-CC53-A285-77054DF61C94}"/>
              </a:ext>
            </a:extLst>
          </p:cNvPr>
          <p:cNvSpPr>
            <a:spLocks noGrp="1"/>
          </p:cNvSpPr>
          <p:nvPr>
            <p:ph type="ctrTitle"/>
          </p:nvPr>
        </p:nvSpPr>
        <p:spPr>
          <a:xfrm>
            <a:off x="1130595" y="1264224"/>
            <a:ext cx="5826719" cy="1646302"/>
          </a:xfrm>
        </p:spPr>
        <p:txBody>
          <a:bodyPr/>
          <a:lstStyle/>
          <a:p>
            <a:pPr algn="l"/>
            <a:r>
              <a:rPr lang="en-US" sz="4000" dirty="0"/>
              <a:t>Hidden Slide</a:t>
            </a:r>
          </a:p>
        </p:txBody>
      </p:sp>
      <p:sp>
        <p:nvSpPr>
          <p:cNvPr id="3" name="Subtitle 2">
            <a:extLst>
              <a:ext uri="{FF2B5EF4-FFF2-40B4-BE49-F238E27FC236}">
                <a16:creationId xmlns:a16="http://schemas.microsoft.com/office/drawing/2014/main" id="{BE86AAF4-C944-6BA2-BA37-0B1754C64D3B}"/>
              </a:ext>
            </a:extLst>
          </p:cNvPr>
          <p:cNvSpPr>
            <a:spLocks noGrp="1"/>
          </p:cNvSpPr>
          <p:nvPr>
            <p:ph type="subTitle" idx="1"/>
          </p:nvPr>
        </p:nvSpPr>
        <p:spPr>
          <a:xfrm>
            <a:off x="1130594" y="3429000"/>
            <a:ext cx="5826719" cy="1096899"/>
          </a:xfrm>
        </p:spPr>
        <p:txBody>
          <a:bodyPr>
            <a:normAutofit fontScale="92500"/>
          </a:bodyPr>
          <a:lstStyle/>
          <a:p>
            <a:pPr algn="l"/>
            <a:r>
              <a:rPr lang="en-US" sz="2800" dirty="0">
                <a:solidFill>
                  <a:schemeClr val="bg2">
                    <a:lumMod val="50000"/>
                  </a:schemeClr>
                </a:solidFill>
              </a:rPr>
              <a:t>Select </a:t>
            </a:r>
            <a:r>
              <a:rPr lang="en-US" sz="2800" b="1" dirty="0">
                <a:solidFill>
                  <a:schemeClr val="tx1"/>
                </a:solidFill>
              </a:rPr>
              <a:t>View &gt; Notes Page</a:t>
            </a:r>
            <a:r>
              <a:rPr lang="en-US" sz="2800" dirty="0">
                <a:solidFill>
                  <a:schemeClr val="tx1"/>
                </a:solidFill>
              </a:rPr>
              <a:t> </a:t>
            </a:r>
            <a:r>
              <a:rPr lang="en-US" sz="2800" dirty="0">
                <a:solidFill>
                  <a:schemeClr val="bg2">
                    <a:lumMod val="50000"/>
                  </a:schemeClr>
                </a:solidFill>
              </a:rPr>
              <a:t>for background and setup information.</a:t>
            </a:r>
          </a:p>
        </p:txBody>
      </p:sp>
    </p:spTree>
    <p:extLst>
      <p:ext uri="{BB962C8B-B14F-4D97-AF65-F5344CB8AC3E}">
        <p14:creationId xmlns:p14="http://schemas.microsoft.com/office/powerpoint/2010/main" val="96683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7876F7-6E33-9538-51A5-6E64BBB805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DEB71A-C5DB-FFDE-7C6D-3B198302CAA0}"/>
              </a:ext>
            </a:extLst>
          </p:cNvPr>
          <p:cNvSpPr>
            <a:spLocks noGrp="1"/>
          </p:cNvSpPr>
          <p:nvPr>
            <p:ph type="title"/>
          </p:nvPr>
        </p:nvSpPr>
        <p:spPr>
          <a:xfrm>
            <a:off x="3119418" y="609600"/>
            <a:ext cx="3836082" cy="1320800"/>
          </a:xfrm>
        </p:spPr>
        <p:txBody>
          <a:bodyPr>
            <a:normAutofit/>
          </a:bodyPr>
          <a:lstStyle/>
          <a:p>
            <a:r>
              <a:rPr lang="en-US" dirty="0">
                <a:solidFill>
                  <a:schemeClr val="accent2"/>
                </a:solidFill>
              </a:rPr>
              <a:t>Building School Community</a:t>
            </a:r>
          </a:p>
        </p:txBody>
      </p:sp>
      <p:pic>
        <p:nvPicPr>
          <p:cNvPr id="14" name="Picture 13" descr="A group of people wearing matching orange shirts&#10;&#10;AI-generated content may be incorrect.">
            <a:extLst>
              <a:ext uri="{FF2B5EF4-FFF2-40B4-BE49-F238E27FC236}">
                <a16:creationId xmlns:a16="http://schemas.microsoft.com/office/drawing/2014/main" id="{42176F6F-B9BB-417B-3C47-A46910B1260F}"/>
              </a:ext>
            </a:extLst>
          </p:cNvPr>
          <p:cNvPicPr>
            <a:picLocks noChangeAspect="1"/>
          </p:cNvPicPr>
          <p:nvPr/>
        </p:nvPicPr>
        <p:blipFill>
          <a:blip r:embed="rId3" cstate="print">
            <a:alphaModFix/>
            <a:extLst>
              <a:ext uri="{28A0092B-C50C-407E-A947-70E740481C1C}">
                <a14:useLocalDpi xmlns:a14="http://schemas.microsoft.com/office/drawing/2010/main"/>
              </a:ext>
            </a:extLst>
          </a:blip>
          <a:srcRect/>
          <a:stretch>
            <a:fillRect/>
          </a:stretch>
        </p:blipFill>
        <p:spPr>
          <a:xfrm>
            <a:off x="445236" y="10"/>
            <a:ext cx="257502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10" name="Picture 9" descr="A child holding a paper airplane&#10;&#10;AI-generated content may be incorrect.">
            <a:extLst>
              <a:ext uri="{FF2B5EF4-FFF2-40B4-BE49-F238E27FC236}">
                <a16:creationId xmlns:a16="http://schemas.microsoft.com/office/drawing/2014/main" id="{BA8ED3CB-6620-7BD3-F1E0-69B2ECB2A91F}"/>
              </a:ext>
            </a:extLst>
          </p:cNvPr>
          <p:cNvPicPr>
            <a:picLocks noChangeAspect="1"/>
          </p:cNvPicPr>
          <p:nvPr/>
        </p:nvPicPr>
        <p:blipFill>
          <a:blip r:embed="rId4" cstate="print">
            <a:alphaModFix/>
            <a:extLst>
              <a:ext uri="{28A0092B-C50C-407E-A947-70E740481C1C}">
                <a14:useLocalDpi xmlns:a14="http://schemas.microsoft.com/office/drawing/2010/main"/>
              </a:ext>
            </a:extLst>
          </a:blip>
          <a:srcRect r="-3"/>
          <a:stretch>
            <a:fillRect/>
          </a:stretch>
        </p:blipFill>
        <p:spPr>
          <a:xfrm>
            <a:off x="254018" y="1714500"/>
            <a:ext cx="2574085"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12" name="Picture 11" descr="A group of people playing tug of war&#10;&#10;AI-generated content may be incorrect.">
            <a:extLst>
              <a:ext uri="{FF2B5EF4-FFF2-40B4-BE49-F238E27FC236}">
                <a16:creationId xmlns:a16="http://schemas.microsoft.com/office/drawing/2014/main" id="{11F5346F-BBB7-3145-F893-52F8944D1AC6}"/>
              </a:ext>
            </a:extLst>
          </p:cNvPr>
          <p:cNvPicPr>
            <a:picLocks noChangeAspect="1"/>
          </p:cNvPicPr>
          <p:nvPr/>
        </p:nvPicPr>
        <p:blipFill>
          <a:blip r:embed="rId5" cstate="print">
            <a:alphaModFix/>
            <a:extLst>
              <a:ext uri="{28A0092B-C50C-407E-A947-70E740481C1C}">
                <a14:useLocalDpi xmlns:a14="http://schemas.microsoft.com/office/drawing/2010/main"/>
              </a:ext>
            </a:extLst>
          </a:blip>
          <a:srcRect r="-1"/>
          <a:stretch>
            <a:fillRect/>
          </a:stretch>
        </p:blipFill>
        <p:spPr>
          <a:xfrm>
            <a:off x="62799" y="3429000"/>
            <a:ext cx="2573232" cy="1714500"/>
          </a:xfrm>
          <a:custGeom>
            <a:avLst/>
            <a:gdLst/>
            <a:ahLst/>
            <a:cxnLst/>
            <a:rect l="l" t="t" r="r" b="b"/>
            <a:pathLst>
              <a:path w="3430976" h="1714500">
                <a:moveTo>
                  <a:pt x="254958" y="0"/>
                </a:moveTo>
                <a:lnTo>
                  <a:pt x="3430976" y="0"/>
                </a:lnTo>
                <a:lnTo>
                  <a:pt x="3174882" y="1714500"/>
                </a:lnTo>
                <a:lnTo>
                  <a:pt x="0" y="1714500"/>
                </a:lnTo>
                <a:close/>
              </a:path>
            </a:pathLst>
          </a:custGeom>
        </p:spPr>
      </p:pic>
      <p:pic>
        <p:nvPicPr>
          <p:cNvPr id="16" name="Picture 15" descr="A person and person holding boxes&#10;&#10;AI-generated content may be incorrect.">
            <a:extLst>
              <a:ext uri="{FF2B5EF4-FFF2-40B4-BE49-F238E27FC236}">
                <a16:creationId xmlns:a16="http://schemas.microsoft.com/office/drawing/2014/main" id="{6012D765-1F94-88BE-ECE6-6743C9F69B01}"/>
              </a:ext>
            </a:extLst>
          </p:cNvPr>
          <p:cNvPicPr>
            <a:picLocks noChangeAspect="1"/>
          </p:cNvPicPr>
          <p:nvPr/>
        </p:nvPicPr>
        <p:blipFill>
          <a:blip r:embed="rId6" cstate="print">
            <a:alphaModFix/>
            <a:extLst>
              <a:ext uri="{28A0092B-C50C-407E-A947-70E740481C1C}">
                <a14:useLocalDpi xmlns:a14="http://schemas.microsoft.com/office/drawing/2010/main"/>
              </a:ext>
            </a:extLst>
          </a:blip>
          <a:srcRect/>
          <a:stretch>
            <a:fillRect/>
          </a:stretch>
        </p:blipFill>
        <p:spPr>
          <a:xfrm>
            <a:off x="-7974" y="5127992"/>
            <a:ext cx="2453672"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p:spPr>
      </p:pic>
      <p:sp>
        <p:nvSpPr>
          <p:cNvPr id="21" name="Isosceles Triangle 30">
            <a:extLst>
              <a:ext uri="{FF2B5EF4-FFF2-40B4-BE49-F238E27FC236}">
                <a16:creationId xmlns:a16="http://schemas.microsoft.com/office/drawing/2014/main" id="{E09C6EA1-A72F-431C-A81E-14B793A28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F335CC31-F319-461D-9045-F34BF78A2F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034" y="1714500"/>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7BCA152-E42A-42E3-8DE8-3C8B59DCB8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7816" y="3421959"/>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1DA940-D863-420D-A3F8-9F997C09F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712" y="5127992"/>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Isosceles Triangle 30">
            <a:extLst>
              <a:ext uri="{FF2B5EF4-FFF2-40B4-BE49-F238E27FC236}">
                <a16:creationId xmlns:a16="http://schemas.microsoft.com/office/drawing/2014/main" id="{56E4DBE8-15E2-4BA3-B171-C959C9CD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455"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Content Placeholder 5">
            <a:extLst>
              <a:ext uri="{FF2B5EF4-FFF2-40B4-BE49-F238E27FC236}">
                <a16:creationId xmlns:a16="http://schemas.microsoft.com/office/drawing/2014/main" id="{905D3014-57DC-4446-24E6-7506C6A7C8E6}"/>
              </a:ext>
            </a:extLst>
          </p:cNvPr>
          <p:cNvSpPr>
            <a:spLocks noGrp="1"/>
          </p:cNvSpPr>
          <p:nvPr>
            <p:ph idx="1"/>
          </p:nvPr>
        </p:nvSpPr>
        <p:spPr>
          <a:xfrm>
            <a:off x="3119418" y="2160589"/>
            <a:ext cx="3836082" cy="3880773"/>
          </a:xfrm>
        </p:spPr>
        <p:txBody>
          <a:bodyPr>
            <a:normAutofit/>
          </a:bodyPr>
          <a:lstStyle/>
          <a:p>
            <a:pPr marL="0" indent="0">
              <a:buNone/>
            </a:pPr>
            <a:r>
              <a:rPr lang="en-US" sz="2400" dirty="0"/>
              <a:t>What are some ways that celebrations, incentives, and fundraisers can be inclusive of all students with celiac disease, food allergies, and other dietary needs?</a:t>
            </a:r>
          </a:p>
        </p:txBody>
      </p:sp>
      <p:pic>
        <p:nvPicPr>
          <p:cNvPr id="2" name="Picture 1" descr="A white text on a black background&#10;&#10;AI-generated content may be incorrect.">
            <a:extLst>
              <a:ext uri="{FF2B5EF4-FFF2-40B4-BE49-F238E27FC236}">
                <a16:creationId xmlns:a16="http://schemas.microsoft.com/office/drawing/2014/main" id="{B410B11D-C3AC-B76E-0176-57D638675C5E}"/>
              </a:ext>
            </a:extLst>
          </p:cNvPr>
          <p:cNvPicPr>
            <a:picLocks noChangeAspect="1"/>
          </p:cNvPicPr>
          <p:nvPr/>
        </p:nvPicPr>
        <p:blipFill>
          <a:blip r:embed="rId7"/>
          <a:stretch>
            <a:fillRect/>
          </a:stretch>
        </p:blipFill>
        <p:spPr>
          <a:xfrm>
            <a:off x="7968057" y="6337579"/>
            <a:ext cx="898974" cy="342859"/>
          </a:xfrm>
          <a:prstGeom prst="rect">
            <a:avLst/>
          </a:prstGeom>
        </p:spPr>
      </p:pic>
    </p:spTree>
    <p:extLst>
      <p:ext uri="{BB962C8B-B14F-4D97-AF65-F5344CB8AC3E}">
        <p14:creationId xmlns:p14="http://schemas.microsoft.com/office/powerpoint/2010/main" val="1583517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511E3F-CBF9-2E5D-90BA-1C844CEB8C41}"/>
              </a:ext>
            </a:extLst>
          </p:cNvPr>
          <p:cNvSpPr>
            <a:spLocks noGrp="1"/>
          </p:cNvSpPr>
          <p:nvPr>
            <p:ph type="title"/>
          </p:nvPr>
        </p:nvSpPr>
        <p:spPr>
          <a:xfrm>
            <a:off x="725210" y="588335"/>
            <a:ext cx="6347714" cy="1320800"/>
          </a:xfrm>
        </p:spPr>
        <p:txBody>
          <a:bodyPr/>
          <a:lstStyle/>
          <a:p>
            <a:r>
              <a:rPr lang="en-US" dirty="0">
                <a:solidFill>
                  <a:schemeClr val="accent2"/>
                </a:solidFill>
              </a:rPr>
              <a:t>Social Inclusion</a:t>
            </a:r>
          </a:p>
        </p:txBody>
      </p:sp>
      <p:graphicFrame>
        <p:nvGraphicFramePr>
          <p:cNvPr id="4" name="Content Placeholder 5">
            <a:extLst>
              <a:ext uri="{FF2B5EF4-FFF2-40B4-BE49-F238E27FC236}">
                <a16:creationId xmlns:a16="http://schemas.microsoft.com/office/drawing/2014/main" id="{3AC359FA-B386-1CB9-03C9-9A02931C51EE}"/>
              </a:ext>
            </a:extLst>
          </p:cNvPr>
          <p:cNvGraphicFramePr>
            <a:graphicFrameLocks/>
          </p:cNvGraphicFramePr>
          <p:nvPr>
            <p:extLst>
              <p:ext uri="{D42A27DB-BD31-4B8C-83A1-F6EECF244321}">
                <p14:modId xmlns:p14="http://schemas.microsoft.com/office/powerpoint/2010/main" val="1749415057"/>
              </p:ext>
            </p:extLst>
          </p:nvPr>
        </p:nvGraphicFramePr>
        <p:xfrm>
          <a:off x="725210" y="1385612"/>
          <a:ext cx="6611007" cy="5022048"/>
        </p:xfrm>
        <a:graphic>
          <a:graphicData uri="http://schemas.openxmlformats.org/drawingml/2006/table">
            <a:tbl>
              <a:tblPr firstRow="1" bandRow="1">
                <a:tableStyleId>{5C22544A-7EE6-4342-B048-85BDC9FD1C3A}</a:tableStyleId>
              </a:tblPr>
              <a:tblGrid>
                <a:gridCol w="1513490">
                  <a:extLst>
                    <a:ext uri="{9D8B030D-6E8A-4147-A177-3AD203B41FA5}">
                      <a16:colId xmlns:a16="http://schemas.microsoft.com/office/drawing/2014/main" val="3463195948"/>
                    </a:ext>
                  </a:extLst>
                </a:gridCol>
                <a:gridCol w="1564788">
                  <a:extLst>
                    <a:ext uri="{9D8B030D-6E8A-4147-A177-3AD203B41FA5}">
                      <a16:colId xmlns:a16="http://schemas.microsoft.com/office/drawing/2014/main" val="3101113934"/>
                    </a:ext>
                  </a:extLst>
                </a:gridCol>
                <a:gridCol w="1800663">
                  <a:extLst>
                    <a:ext uri="{9D8B030D-6E8A-4147-A177-3AD203B41FA5}">
                      <a16:colId xmlns:a16="http://schemas.microsoft.com/office/drawing/2014/main" val="2006767038"/>
                    </a:ext>
                  </a:extLst>
                </a:gridCol>
                <a:gridCol w="1732066">
                  <a:extLst>
                    <a:ext uri="{9D8B030D-6E8A-4147-A177-3AD203B41FA5}">
                      <a16:colId xmlns:a16="http://schemas.microsoft.com/office/drawing/2014/main" val="3344213535"/>
                    </a:ext>
                  </a:extLst>
                </a:gridCol>
              </a:tblGrid>
              <a:tr h="1010745">
                <a:tc>
                  <a:txBody>
                    <a:bodyPr/>
                    <a:lstStyle/>
                    <a:p>
                      <a:pPr algn="ctr"/>
                      <a:r>
                        <a:rPr lang="en-US" dirty="0"/>
                        <a:t>Social element</a:t>
                      </a:r>
                    </a:p>
                  </a:txBody>
                  <a:tcPr>
                    <a:solidFill>
                      <a:schemeClr val="accent2"/>
                    </a:solidFill>
                  </a:tcPr>
                </a:tc>
                <a:tc>
                  <a:txBody>
                    <a:bodyPr/>
                    <a:lstStyle/>
                    <a:p>
                      <a:pPr algn="ctr"/>
                      <a:r>
                        <a:rPr lang="en-US" dirty="0"/>
                        <a:t>Who are the decision makers?</a:t>
                      </a:r>
                    </a:p>
                  </a:txBody>
                  <a:tcPr>
                    <a:solidFill>
                      <a:schemeClr val="accent2"/>
                    </a:solidFill>
                  </a:tcPr>
                </a:tc>
                <a:tc>
                  <a:txBody>
                    <a:bodyPr/>
                    <a:lstStyle/>
                    <a:p>
                      <a:pPr algn="ctr"/>
                      <a:r>
                        <a:rPr lang="en-US" dirty="0"/>
                        <a:t>How can I create change?</a:t>
                      </a:r>
                    </a:p>
                  </a:txBody>
                  <a:tcPr>
                    <a:solidFill>
                      <a:schemeClr val="accent2"/>
                    </a:solidFill>
                  </a:tcPr>
                </a:tc>
                <a:tc>
                  <a:txBody>
                    <a:bodyPr/>
                    <a:lstStyle/>
                    <a:p>
                      <a:pPr algn="ctr"/>
                      <a:r>
                        <a:rPr lang="en-US" dirty="0"/>
                        <a:t>What is my first step?</a:t>
                      </a:r>
                    </a:p>
                    <a:p>
                      <a:pPr algn="ctr"/>
                      <a:r>
                        <a:rPr lang="en-US" dirty="0"/>
                        <a:t>By when?</a:t>
                      </a:r>
                    </a:p>
                  </a:txBody>
                  <a:tcPr>
                    <a:solidFill>
                      <a:schemeClr val="accent2"/>
                    </a:solidFill>
                  </a:tcPr>
                </a:tc>
                <a:extLst>
                  <a:ext uri="{0D108BD9-81ED-4DB2-BD59-A6C34878D82A}">
                    <a16:rowId xmlns:a16="http://schemas.microsoft.com/office/drawing/2014/main" val="2843599973"/>
                  </a:ext>
                </a:extLst>
              </a:tr>
              <a:tr h="1337101">
                <a:tc>
                  <a:txBody>
                    <a:bodyPr/>
                    <a:lstStyle/>
                    <a:p>
                      <a:r>
                        <a:rPr lang="en-US" sz="1200" dirty="0"/>
                        <a:t>1)</a:t>
                      </a: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a:p>
                  </a:txBody>
                  <a:tcPr>
                    <a:solidFill>
                      <a:schemeClr val="bg2"/>
                    </a:solidFill>
                  </a:tcPr>
                </a:tc>
                <a:extLst>
                  <a:ext uri="{0D108BD9-81ED-4DB2-BD59-A6C34878D82A}">
                    <a16:rowId xmlns:a16="http://schemas.microsoft.com/office/drawing/2014/main" val="2441774521"/>
                  </a:ext>
                </a:extLst>
              </a:tr>
              <a:tr h="1337101">
                <a:tc>
                  <a:txBody>
                    <a:bodyPr/>
                    <a:lstStyle/>
                    <a:p>
                      <a:r>
                        <a:rPr lang="en-US" sz="1200" dirty="0"/>
                        <a:t>2)</a:t>
                      </a:r>
                    </a:p>
                  </a:txBody>
                  <a:tcPr>
                    <a:solidFill>
                      <a:srgbClr val="ECF7DD"/>
                    </a:solidFill>
                  </a:tcPr>
                </a:tc>
                <a:tc>
                  <a:txBody>
                    <a:bodyPr/>
                    <a:lstStyle/>
                    <a:p>
                      <a:endParaRPr lang="en-US" dirty="0"/>
                    </a:p>
                  </a:txBody>
                  <a:tcPr>
                    <a:solidFill>
                      <a:srgbClr val="ECF7DD"/>
                    </a:solidFill>
                  </a:tcPr>
                </a:tc>
                <a:tc>
                  <a:txBody>
                    <a:bodyPr/>
                    <a:lstStyle/>
                    <a:p>
                      <a:endParaRPr lang="en-US" dirty="0"/>
                    </a:p>
                  </a:txBody>
                  <a:tcPr>
                    <a:solidFill>
                      <a:srgbClr val="ECF7DD"/>
                    </a:solidFill>
                  </a:tcPr>
                </a:tc>
                <a:tc>
                  <a:txBody>
                    <a:bodyPr/>
                    <a:lstStyle/>
                    <a:p>
                      <a:endParaRPr lang="en-US" dirty="0"/>
                    </a:p>
                  </a:txBody>
                  <a:tcPr>
                    <a:solidFill>
                      <a:srgbClr val="ECF7DD"/>
                    </a:solidFill>
                  </a:tcPr>
                </a:tc>
                <a:extLst>
                  <a:ext uri="{0D108BD9-81ED-4DB2-BD59-A6C34878D82A}">
                    <a16:rowId xmlns:a16="http://schemas.microsoft.com/office/drawing/2014/main" val="1170014123"/>
                  </a:ext>
                </a:extLst>
              </a:tr>
              <a:tr h="1337101">
                <a:tc>
                  <a:txBody>
                    <a:bodyPr/>
                    <a:lstStyle/>
                    <a:p>
                      <a:r>
                        <a:rPr lang="en-US" sz="1200" dirty="0"/>
                        <a:t>3)</a:t>
                      </a:r>
                    </a:p>
                  </a:txBody>
                  <a:tcPr>
                    <a:solidFill>
                      <a:schemeClr val="bg2"/>
                    </a:solidFill>
                  </a:tcPr>
                </a:tc>
                <a:tc>
                  <a:txBody>
                    <a:bodyPr/>
                    <a:lstStyle/>
                    <a:p>
                      <a:endParaRPr lang="en-US"/>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3550481477"/>
                  </a:ext>
                </a:extLst>
              </a:tr>
            </a:tbl>
          </a:graphicData>
        </a:graphic>
      </p:graphicFrame>
      <p:pic>
        <p:nvPicPr>
          <p:cNvPr id="5" name="Picture 4" descr="A white text on a black background&#10;&#10;AI-generated content may be incorrect.">
            <a:extLst>
              <a:ext uri="{FF2B5EF4-FFF2-40B4-BE49-F238E27FC236}">
                <a16:creationId xmlns:a16="http://schemas.microsoft.com/office/drawing/2014/main" id="{497329C0-CC11-E2FA-A9EA-C05947CC274C}"/>
              </a:ext>
            </a:extLst>
          </p:cNvPr>
          <p:cNvPicPr>
            <a:picLocks noChangeAspect="1"/>
          </p:cNvPicPr>
          <p:nvPr/>
        </p:nvPicPr>
        <p:blipFill>
          <a:blip r:embed="rId3"/>
          <a:stretch>
            <a:fillRect/>
          </a:stretch>
        </p:blipFill>
        <p:spPr>
          <a:xfrm>
            <a:off x="7968057" y="6337579"/>
            <a:ext cx="898974" cy="342859"/>
          </a:xfrm>
          <a:prstGeom prst="rect">
            <a:avLst/>
          </a:prstGeom>
        </p:spPr>
      </p:pic>
    </p:spTree>
    <p:extLst>
      <p:ext uri="{BB962C8B-B14F-4D97-AF65-F5344CB8AC3E}">
        <p14:creationId xmlns:p14="http://schemas.microsoft.com/office/powerpoint/2010/main" val="2317593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6A3F7C-A41A-17FD-FB23-8AA605EE9D53}"/>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Content Placeholder 7" descr="Young woman thinking">
            <a:extLst>
              <a:ext uri="{FF2B5EF4-FFF2-40B4-BE49-F238E27FC236}">
                <a16:creationId xmlns:a16="http://schemas.microsoft.com/office/drawing/2014/main" id="{2DB06DBC-846C-3ED2-EFF0-C5DAFBBBFB3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6" name="Title 4">
            <a:extLst>
              <a:ext uri="{FF2B5EF4-FFF2-40B4-BE49-F238E27FC236}">
                <a16:creationId xmlns:a16="http://schemas.microsoft.com/office/drawing/2014/main" id="{0E875643-49C0-C3C7-C903-509CB4860401}"/>
              </a:ext>
            </a:extLst>
          </p:cNvPr>
          <p:cNvSpPr txBox="1">
            <a:spLocks/>
          </p:cNvSpPr>
          <p:nvPr/>
        </p:nvSpPr>
        <p:spPr>
          <a:xfrm>
            <a:off x="501650" y="1678666"/>
            <a:ext cx="3066142" cy="236909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rgbClr val="769F5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spcAft>
                <a:spcPts val="600"/>
              </a:spcAft>
            </a:pPr>
            <a:r>
              <a:rPr lang="en-US" sz="4200" dirty="0">
                <a:solidFill>
                  <a:schemeClr val="accent2"/>
                </a:solidFill>
              </a:rPr>
              <a:t>How does this apply to me?</a:t>
            </a:r>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green and orange text&#10;&#10;AI-generated content may be incorrect.">
            <a:extLst>
              <a:ext uri="{FF2B5EF4-FFF2-40B4-BE49-F238E27FC236}">
                <a16:creationId xmlns:a16="http://schemas.microsoft.com/office/drawing/2014/main" id="{056B37EC-6962-FC21-DCA5-76AE7D0EE779}"/>
              </a:ext>
            </a:extLst>
          </p:cNvPr>
          <p:cNvPicPr>
            <a:picLocks noChangeAspect="1"/>
          </p:cNvPicPr>
          <p:nvPr/>
        </p:nvPicPr>
        <p:blipFill>
          <a:blip r:embed="rId4"/>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811691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F29F-B990-CE6F-AD46-21DFA66553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D5CF68-1E9E-835C-D04F-2204A363A074}"/>
              </a:ext>
            </a:extLst>
          </p:cNvPr>
          <p:cNvSpPr>
            <a:spLocks noGrp="1"/>
          </p:cNvSpPr>
          <p:nvPr>
            <p:ph type="title"/>
          </p:nvPr>
        </p:nvSpPr>
        <p:spPr>
          <a:xfrm>
            <a:off x="1445171" y="281268"/>
            <a:ext cx="5328746" cy="1828800"/>
          </a:xfrm>
        </p:spPr>
        <p:txBody>
          <a:bodyPr>
            <a:normAutofit/>
          </a:bodyPr>
          <a:lstStyle/>
          <a:p>
            <a:pPr algn="ctr"/>
            <a:r>
              <a:rPr lang="en-US" dirty="0">
                <a:solidFill>
                  <a:schemeClr val="accent2"/>
                </a:solidFill>
              </a:rPr>
              <a:t>Communicate, communicate, communicate</a:t>
            </a:r>
          </a:p>
        </p:txBody>
      </p:sp>
      <p:pic>
        <p:nvPicPr>
          <p:cNvPr id="9" name="Picture 8" descr="A person talking on a cell phone while a child looks on&#10;&#10;AI-generated content may be incorrect.">
            <a:extLst>
              <a:ext uri="{FF2B5EF4-FFF2-40B4-BE49-F238E27FC236}">
                <a16:creationId xmlns:a16="http://schemas.microsoft.com/office/drawing/2014/main" id="{1EF0A698-CCA6-48BE-DFC4-23F61694FA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992" y="2259724"/>
            <a:ext cx="6201103" cy="4138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white text on a black background&#10;&#10;AI-generated content may be incorrect.">
            <a:extLst>
              <a:ext uri="{FF2B5EF4-FFF2-40B4-BE49-F238E27FC236}">
                <a16:creationId xmlns:a16="http://schemas.microsoft.com/office/drawing/2014/main" id="{A4772B6E-8C3B-5F9F-053F-CFD54BB9D4EA}"/>
              </a:ext>
            </a:extLst>
          </p:cNvPr>
          <p:cNvPicPr>
            <a:picLocks noChangeAspect="1"/>
          </p:cNvPicPr>
          <p:nvPr/>
        </p:nvPicPr>
        <p:blipFill>
          <a:blip r:embed="rId4"/>
          <a:stretch>
            <a:fillRect/>
          </a:stretch>
        </p:blipFill>
        <p:spPr>
          <a:xfrm>
            <a:off x="7968057" y="6337579"/>
            <a:ext cx="898974" cy="342859"/>
          </a:xfrm>
          <a:prstGeom prst="rect">
            <a:avLst/>
          </a:prstGeom>
        </p:spPr>
      </p:pic>
    </p:spTree>
    <p:extLst>
      <p:ext uri="{BB962C8B-B14F-4D97-AF65-F5344CB8AC3E}">
        <p14:creationId xmlns:p14="http://schemas.microsoft.com/office/powerpoint/2010/main" val="2823782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215B13-ECB0-F967-79EC-D469FBBA291A}"/>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descr="Question marks in a line and one question mark is lit">
            <a:extLst>
              <a:ext uri="{FF2B5EF4-FFF2-40B4-BE49-F238E27FC236}">
                <a16:creationId xmlns:a16="http://schemas.microsoft.com/office/drawing/2014/main" id="{13D4F628-DB39-ADE1-2D6E-8184FDE7F729}"/>
              </a:ext>
            </a:extLst>
          </p:cNvPr>
          <p:cNvPicPr>
            <a:picLocks noChangeAspect="1"/>
          </p:cNvPicPr>
          <p:nvPr/>
        </p:nvPicPr>
        <p:blipFill>
          <a:blip r:embed="rId3" cstate="print">
            <a:duotone>
              <a:prstClr val="black"/>
              <a:prstClr val="white"/>
            </a:duotone>
            <a:extLst>
              <a:ext uri="{28A0092B-C50C-407E-A947-70E740481C1C}">
                <a14:useLocalDpi xmlns:a14="http://schemas.microsoft.com/office/drawing/2010/main"/>
              </a:ext>
            </a:extLst>
          </a:blip>
          <a:srcRect b="-2"/>
          <a:stretch>
            <a:fillRect/>
          </a:stretch>
        </p:blipFill>
        <p:spPr>
          <a:xfrm>
            <a:off x="3842657" y="-1"/>
            <a:ext cx="529896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199C1F1F-AD55-BD62-CC52-C0ACF35D4FE0}"/>
              </a:ext>
            </a:extLst>
          </p:cNvPr>
          <p:cNvSpPr>
            <a:spLocks noGrp="1"/>
          </p:cNvSpPr>
          <p:nvPr>
            <p:ph type="title"/>
          </p:nvPr>
        </p:nvSpPr>
        <p:spPr>
          <a:xfrm>
            <a:off x="501649" y="1678666"/>
            <a:ext cx="3842636" cy="2369093"/>
          </a:xfrm>
        </p:spPr>
        <p:txBody>
          <a:bodyPr vert="horz" lIns="91440" tIns="45720" rIns="91440" bIns="45720" rtlCol="0" anchor="b">
            <a:normAutofit/>
          </a:bodyPr>
          <a:lstStyle/>
          <a:p>
            <a:pPr algn="r"/>
            <a:r>
              <a:rPr lang="en-US" sz="4800" dirty="0">
                <a:solidFill>
                  <a:schemeClr val="accent2"/>
                </a:solidFill>
              </a:rPr>
              <a:t>Questions?</a:t>
            </a:r>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green and orange text&#10;&#10;AI-generated content may be incorrect.">
            <a:extLst>
              <a:ext uri="{FF2B5EF4-FFF2-40B4-BE49-F238E27FC236}">
                <a16:creationId xmlns:a16="http://schemas.microsoft.com/office/drawing/2014/main" id="{C4464137-3A63-4C21-7B37-72C5E649B24A}"/>
              </a:ext>
            </a:extLst>
          </p:cNvPr>
          <p:cNvPicPr>
            <a:picLocks noChangeAspect="1"/>
          </p:cNvPicPr>
          <p:nvPr/>
        </p:nvPicPr>
        <p:blipFill>
          <a:blip r:embed="rId4"/>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848201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22B360-1CF5-5520-7C44-FCA20D3C2BD9}"/>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1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1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2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itle 3">
            <a:extLst>
              <a:ext uri="{FF2B5EF4-FFF2-40B4-BE49-F238E27FC236}">
                <a16:creationId xmlns:a16="http://schemas.microsoft.com/office/drawing/2014/main" id="{867714D5-A40E-1C02-FC33-741F719F0EC8}"/>
              </a:ext>
            </a:extLst>
          </p:cNvPr>
          <p:cNvSpPr>
            <a:spLocks noGrp="1"/>
          </p:cNvSpPr>
          <p:nvPr>
            <p:ph type="title"/>
          </p:nvPr>
        </p:nvSpPr>
        <p:spPr>
          <a:xfrm>
            <a:off x="739476" y="4553712"/>
            <a:ext cx="6216024" cy="1096316"/>
          </a:xfrm>
        </p:spPr>
        <p:txBody>
          <a:bodyPr vert="horz" lIns="91440" tIns="45720" rIns="91440" bIns="45720" rtlCol="0" anchor="b">
            <a:normAutofit/>
          </a:bodyPr>
          <a:lstStyle/>
          <a:p>
            <a:pPr algn="ctr"/>
            <a:r>
              <a:rPr lang="en-US" sz="4800" kern="1200" dirty="0">
                <a:solidFill>
                  <a:schemeClr val="accent2"/>
                </a:solidFill>
                <a:latin typeface="+mj-lt"/>
                <a:ea typeface="+mj-ea"/>
                <a:cs typeface="+mj-cs"/>
              </a:rPr>
              <a:t>Thank You!</a:t>
            </a:r>
          </a:p>
        </p:txBody>
      </p:sp>
      <p:pic>
        <p:nvPicPr>
          <p:cNvPr id="34" name="Graphic 33" descr="Handshake">
            <a:extLst>
              <a:ext uri="{FF2B5EF4-FFF2-40B4-BE49-F238E27FC236}">
                <a16:creationId xmlns:a16="http://schemas.microsoft.com/office/drawing/2014/main" id="{3421998D-95B2-6B91-AA56-9FEBCA3C93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7763" y="934222"/>
            <a:ext cx="3299450" cy="3299450"/>
          </a:xfrm>
          <a:prstGeom prst="rect">
            <a:avLst/>
          </a:prstGeom>
        </p:spPr>
      </p:pic>
      <p:pic>
        <p:nvPicPr>
          <p:cNvPr id="2" name="Picture 1" descr="A green and orange text&#10;&#10;AI-generated content may be incorrect.">
            <a:extLst>
              <a:ext uri="{FF2B5EF4-FFF2-40B4-BE49-F238E27FC236}">
                <a16:creationId xmlns:a16="http://schemas.microsoft.com/office/drawing/2014/main" id="{6B0E92BB-464E-509A-E847-B3BDF30DC6B7}"/>
              </a:ext>
            </a:extLst>
          </p:cNvPr>
          <p:cNvPicPr>
            <a:picLocks noChangeAspect="1"/>
          </p:cNvPicPr>
          <p:nvPr/>
        </p:nvPicPr>
        <p:blipFill>
          <a:blip r:embed="rId5"/>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153808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34"/>
                                        </p:tgtEl>
                                        <p:attrNameLst>
                                          <p:attrName>style.visibility</p:attrName>
                                        </p:attrNameLst>
                                      </p:cBhvr>
                                      <p:to>
                                        <p:strVal val="visible"/>
                                      </p:to>
                                    </p:set>
                                    <p:animEffect transition="in" filter="fade">
                                      <p:cBhvr>
                                        <p:cTn id="10" dur="7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268B6E-0D58-D48D-E29F-0E00DF595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C5104-A68D-5572-2271-DE0DB4887484}"/>
              </a:ext>
            </a:extLst>
          </p:cNvPr>
          <p:cNvSpPr>
            <a:spLocks noGrp="1"/>
          </p:cNvSpPr>
          <p:nvPr>
            <p:ph type="ctrTitle"/>
          </p:nvPr>
        </p:nvSpPr>
        <p:spPr>
          <a:xfrm>
            <a:off x="1130595" y="1264224"/>
            <a:ext cx="5826719" cy="1646302"/>
          </a:xfrm>
        </p:spPr>
        <p:txBody>
          <a:bodyPr/>
          <a:lstStyle/>
          <a:p>
            <a:pPr algn="l"/>
            <a:r>
              <a:rPr lang="en-US" sz="4000" dirty="0"/>
              <a:t>Hidden Slide</a:t>
            </a:r>
          </a:p>
        </p:txBody>
      </p:sp>
      <p:sp>
        <p:nvSpPr>
          <p:cNvPr id="3" name="Subtitle 2">
            <a:extLst>
              <a:ext uri="{FF2B5EF4-FFF2-40B4-BE49-F238E27FC236}">
                <a16:creationId xmlns:a16="http://schemas.microsoft.com/office/drawing/2014/main" id="{C2F54B44-A500-5D90-88D6-C19CC96EB056}"/>
              </a:ext>
            </a:extLst>
          </p:cNvPr>
          <p:cNvSpPr>
            <a:spLocks noGrp="1"/>
          </p:cNvSpPr>
          <p:nvPr>
            <p:ph type="subTitle" idx="1"/>
          </p:nvPr>
        </p:nvSpPr>
        <p:spPr>
          <a:xfrm>
            <a:off x="1130594" y="3429000"/>
            <a:ext cx="5826719" cy="1096899"/>
          </a:xfrm>
        </p:spPr>
        <p:txBody>
          <a:bodyPr>
            <a:normAutofit fontScale="92500"/>
          </a:bodyPr>
          <a:lstStyle/>
          <a:p>
            <a:pPr algn="l"/>
            <a:r>
              <a:rPr lang="en-US" sz="2800" dirty="0">
                <a:solidFill>
                  <a:schemeClr val="bg2">
                    <a:lumMod val="50000"/>
                  </a:schemeClr>
                </a:solidFill>
              </a:rPr>
              <a:t>Select </a:t>
            </a:r>
            <a:r>
              <a:rPr lang="en-US" sz="2800" b="1" dirty="0">
                <a:solidFill>
                  <a:schemeClr val="tx1"/>
                </a:solidFill>
              </a:rPr>
              <a:t>View &gt; Notes Page</a:t>
            </a:r>
            <a:r>
              <a:rPr lang="en-US" sz="2800" dirty="0">
                <a:solidFill>
                  <a:schemeClr val="tx1"/>
                </a:solidFill>
              </a:rPr>
              <a:t> </a:t>
            </a:r>
            <a:r>
              <a:rPr lang="en-US" sz="2800" dirty="0">
                <a:solidFill>
                  <a:schemeClr val="bg2">
                    <a:lumMod val="50000"/>
                  </a:schemeClr>
                </a:solidFill>
              </a:rPr>
              <a:t>for background and setup information.</a:t>
            </a:r>
          </a:p>
        </p:txBody>
      </p:sp>
    </p:spTree>
    <p:extLst>
      <p:ext uri="{BB962C8B-B14F-4D97-AF65-F5344CB8AC3E}">
        <p14:creationId xmlns:p14="http://schemas.microsoft.com/office/powerpoint/2010/main" val="234364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3186-C0F1-464F-E449-76772F067327}"/>
              </a:ext>
            </a:extLst>
          </p:cNvPr>
          <p:cNvSpPr>
            <a:spLocks noGrp="1"/>
          </p:cNvSpPr>
          <p:nvPr>
            <p:ph type="ctrTitle"/>
          </p:nvPr>
        </p:nvSpPr>
        <p:spPr/>
        <p:txBody>
          <a:bodyPr/>
          <a:lstStyle/>
          <a:p>
            <a:r>
              <a:rPr lang="en-US" dirty="0">
                <a:solidFill>
                  <a:schemeClr val="accent2"/>
                </a:solidFill>
              </a:rPr>
              <a:t>Celiac Disease</a:t>
            </a:r>
          </a:p>
        </p:txBody>
      </p:sp>
      <p:sp>
        <p:nvSpPr>
          <p:cNvPr id="3" name="Subtitle 2">
            <a:extLst>
              <a:ext uri="{FF2B5EF4-FFF2-40B4-BE49-F238E27FC236}">
                <a16:creationId xmlns:a16="http://schemas.microsoft.com/office/drawing/2014/main" id="{CB12B551-156D-34CE-31D3-CB7169DA1BB3}"/>
              </a:ext>
            </a:extLst>
          </p:cNvPr>
          <p:cNvSpPr>
            <a:spLocks noGrp="1"/>
          </p:cNvSpPr>
          <p:nvPr>
            <p:ph type="subTitle" idx="1"/>
          </p:nvPr>
        </p:nvSpPr>
        <p:spPr>
          <a:xfrm>
            <a:off x="2271747" y="4050835"/>
            <a:ext cx="4685567" cy="466428"/>
          </a:xfrm>
        </p:spPr>
        <p:txBody>
          <a:bodyPr/>
          <a:lstStyle/>
          <a:p>
            <a:r>
              <a:rPr lang="en-US" dirty="0"/>
              <a:t>Keeping students safe and included</a:t>
            </a:r>
          </a:p>
        </p:txBody>
      </p:sp>
      <p:pic>
        <p:nvPicPr>
          <p:cNvPr id="7" name="Picture 6" descr="A green and orange text&#10;&#10;AI-generated content may be incorrect.">
            <a:extLst>
              <a:ext uri="{FF2B5EF4-FFF2-40B4-BE49-F238E27FC236}">
                <a16:creationId xmlns:a16="http://schemas.microsoft.com/office/drawing/2014/main" id="{9F8CD3ED-A2A1-AC95-13F9-71B59D3CA2FA}"/>
              </a:ext>
            </a:extLst>
          </p:cNvPr>
          <p:cNvPicPr>
            <a:picLocks noChangeAspect="1"/>
          </p:cNvPicPr>
          <p:nvPr/>
        </p:nvPicPr>
        <p:blipFill>
          <a:blip r:embed="rId3"/>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178439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A7C6DB-E859-EAD0-2DAE-3058090F658D}"/>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6" name="Straight Connector 45">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49">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Isosceles Triangle 53">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54">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57" name="Rectangle 56">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0422" y="-8468"/>
            <a:ext cx="3572669" cy="6866467"/>
            <a:chOff x="67175" y="-8467"/>
            <a:chExt cx="4763558" cy="6866467"/>
          </a:xfrm>
        </p:grpSpPr>
        <p:cxnSp>
          <p:nvCxnSpPr>
            <p:cNvPr id="60" name="Straight Connector 59">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Rectangle 4">
            <a:extLst>
              <a:ext uri="{FF2B5EF4-FFF2-40B4-BE49-F238E27FC236}">
                <a16:creationId xmlns:a16="http://schemas.microsoft.com/office/drawing/2014/main" id="{78CAF738-0E52-595C-C1AF-78C04105B71F}"/>
              </a:ext>
            </a:extLst>
          </p:cNvPr>
          <p:cNvSpPr/>
          <p:nvPr/>
        </p:nvSpPr>
        <p:spPr>
          <a:xfrm>
            <a:off x="60803" y="1436292"/>
            <a:ext cx="3822045" cy="4307148"/>
          </a:xfrm>
          <a:prstGeom prst="rect">
            <a:avLst/>
          </a:prstGeom>
        </p:spPr>
        <p:txBody>
          <a:bodyPr vert="horz" lIns="91440" tIns="45720" rIns="91440" bIns="45720" rtlCol="0" anchor="ctr">
            <a:normAutofit/>
          </a:bodyPr>
          <a:lstStyle/>
          <a:p>
            <a:pPr algn="r">
              <a:spcBef>
                <a:spcPct val="0"/>
              </a:spcBef>
              <a:spcAft>
                <a:spcPts val="600"/>
              </a:spcAft>
            </a:pPr>
            <a:r>
              <a:rPr lang="en-US" sz="5400" dirty="0">
                <a:ln w="0"/>
                <a:solidFill>
                  <a:schemeClr val="accent2"/>
                </a:solidFill>
                <a:effectLst>
                  <a:outerShdw blurRad="38100" dist="25400" dir="5400000" algn="ctr" rotWithShape="0">
                    <a:srgbClr val="6E747A">
                      <a:alpha val="43000"/>
                    </a:srgbClr>
                  </a:outerShdw>
                </a:effectLst>
                <a:latin typeface="+mj-lt"/>
                <a:ea typeface="+mj-ea"/>
                <a:cs typeface="+mj-cs"/>
              </a:rPr>
              <a:t>Welcome!</a:t>
            </a:r>
          </a:p>
        </p:txBody>
      </p:sp>
      <p:sp>
        <p:nvSpPr>
          <p:cNvPr id="68" name="Freeform: Shape 67">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2372" y="-8468"/>
            <a:ext cx="3806198"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green and orange text&#10;&#10;AI-generated content may be incorrect.">
            <a:extLst>
              <a:ext uri="{FF2B5EF4-FFF2-40B4-BE49-F238E27FC236}">
                <a16:creationId xmlns:a16="http://schemas.microsoft.com/office/drawing/2014/main" id="{47FE55CA-F566-2EA5-DC08-079C71242AFC}"/>
              </a:ext>
            </a:extLst>
          </p:cNvPr>
          <p:cNvPicPr>
            <a:picLocks noChangeAspect="1"/>
          </p:cNvPicPr>
          <p:nvPr/>
        </p:nvPicPr>
        <p:blipFill>
          <a:blip r:embed="rId3"/>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251852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A917C-47DE-E9B3-8B6D-B7DB58270B96}"/>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5" name="Straight Connector 1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8" name="Content Placeholder 7" descr="Young woman thinking">
            <a:extLst>
              <a:ext uri="{FF2B5EF4-FFF2-40B4-BE49-F238E27FC236}">
                <a16:creationId xmlns:a16="http://schemas.microsoft.com/office/drawing/2014/main" id="{5955D39A-A673-0D49-7C89-322B7E60EAF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6D6158A3-5B69-1881-9091-307B0A4E0144}"/>
              </a:ext>
            </a:extLst>
          </p:cNvPr>
          <p:cNvSpPr>
            <a:spLocks noGrp="1"/>
          </p:cNvSpPr>
          <p:nvPr>
            <p:ph type="title"/>
          </p:nvPr>
        </p:nvSpPr>
        <p:spPr>
          <a:xfrm>
            <a:off x="501650" y="1678666"/>
            <a:ext cx="3066142" cy="2369093"/>
          </a:xfrm>
        </p:spPr>
        <p:txBody>
          <a:bodyPr vert="horz" lIns="91440" tIns="45720" rIns="91440" bIns="45720" rtlCol="0" anchor="b">
            <a:normAutofit/>
          </a:bodyPr>
          <a:lstStyle/>
          <a:p>
            <a:pPr algn="r"/>
            <a:r>
              <a:rPr lang="en-US" sz="4200" dirty="0">
                <a:solidFill>
                  <a:schemeClr val="accent2"/>
                </a:solidFill>
              </a:rPr>
              <a:t>How does this apply to me?</a:t>
            </a:r>
          </a:p>
        </p:txBody>
      </p:sp>
      <p:cxnSp>
        <p:nvCxnSpPr>
          <p:cNvPr id="26" name="Straight Connector 25">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green and orange text&#10;&#10;AI-generated content may be incorrect.">
            <a:extLst>
              <a:ext uri="{FF2B5EF4-FFF2-40B4-BE49-F238E27FC236}">
                <a16:creationId xmlns:a16="http://schemas.microsoft.com/office/drawing/2014/main" id="{F5256090-746D-27C4-865A-40B6175F01D2}"/>
              </a:ext>
            </a:extLst>
          </p:cNvPr>
          <p:cNvPicPr>
            <a:picLocks noChangeAspect="1"/>
          </p:cNvPicPr>
          <p:nvPr/>
        </p:nvPicPr>
        <p:blipFill>
          <a:blip r:embed="rId4"/>
          <a:stretch>
            <a:fillRect/>
          </a:stretch>
        </p:blipFill>
        <p:spPr>
          <a:xfrm>
            <a:off x="213066" y="6168053"/>
            <a:ext cx="1201065" cy="457606"/>
          </a:xfrm>
          <a:prstGeom prst="rect">
            <a:avLst/>
          </a:prstGeom>
        </p:spPr>
      </p:pic>
    </p:spTree>
    <p:extLst>
      <p:ext uri="{BB962C8B-B14F-4D97-AF65-F5344CB8AC3E}">
        <p14:creationId xmlns:p14="http://schemas.microsoft.com/office/powerpoint/2010/main" val="345086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73442B-9E91-7CFB-8A1A-E27AF67CE960}"/>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A174066-23F2-E5C2-64A8-5352C1180924}"/>
              </a:ext>
            </a:extLst>
          </p:cNvPr>
          <p:cNvSpPr>
            <a:spLocks noGrp="1"/>
          </p:cNvSpPr>
          <p:nvPr>
            <p:ph type="title"/>
          </p:nvPr>
        </p:nvSpPr>
        <p:spPr>
          <a:xfrm>
            <a:off x="489360" y="1382486"/>
            <a:ext cx="2660686" cy="4093028"/>
          </a:xfrm>
        </p:spPr>
        <p:txBody>
          <a:bodyPr anchor="ctr">
            <a:normAutofit/>
          </a:bodyPr>
          <a:lstStyle/>
          <a:p>
            <a:r>
              <a:rPr lang="en-US" sz="3800" dirty="0">
                <a:solidFill>
                  <a:schemeClr val="accent2"/>
                </a:solidFill>
              </a:rPr>
              <a:t>What is celiac disease?</a:t>
            </a:r>
          </a:p>
        </p:txBody>
      </p:sp>
      <p:grpSp>
        <p:nvGrpSpPr>
          <p:cNvPr id="35" name="Group 34">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8A247C73-6922-4796-2500-F0D92A34175C}"/>
              </a:ext>
            </a:extLst>
          </p:cNvPr>
          <p:cNvGraphicFramePr>
            <a:graphicFrameLocks noGrp="1"/>
          </p:cNvGraphicFramePr>
          <p:nvPr>
            <p:ph idx="1"/>
            <p:extLst>
              <p:ext uri="{D42A27DB-BD31-4B8C-83A1-F6EECF244321}">
                <p14:modId xmlns:p14="http://schemas.microsoft.com/office/powerpoint/2010/main" val="2379185578"/>
              </p:ext>
            </p:extLst>
          </p:nvPr>
        </p:nvGraphicFramePr>
        <p:xfrm>
          <a:off x="3687414" y="944563"/>
          <a:ext cx="4971603"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een and orange text&#10;&#10;AI-generated content may be incorrect.">
            <a:extLst>
              <a:ext uri="{FF2B5EF4-FFF2-40B4-BE49-F238E27FC236}">
                <a16:creationId xmlns:a16="http://schemas.microsoft.com/office/drawing/2014/main" id="{1E699857-95C0-A0A3-EEB0-7CEB3189B97F}"/>
              </a:ext>
            </a:extLst>
          </p:cNvPr>
          <p:cNvPicPr>
            <a:picLocks noChangeAspect="1"/>
          </p:cNvPicPr>
          <p:nvPr/>
        </p:nvPicPr>
        <p:blipFill>
          <a:blip r:embed="rId8"/>
          <a:stretch>
            <a:fillRect/>
          </a:stretch>
        </p:blipFill>
        <p:spPr>
          <a:xfrm>
            <a:off x="170535" y="6231848"/>
            <a:ext cx="1201065" cy="457606"/>
          </a:xfrm>
          <a:prstGeom prst="rect">
            <a:avLst/>
          </a:prstGeom>
        </p:spPr>
      </p:pic>
    </p:spTree>
    <p:extLst>
      <p:ext uri="{BB962C8B-B14F-4D97-AF65-F5344CB8AC3E}">
        <p14:creationId xmlns:p14="http://schemas.microsoft.com/office/powerpoint/2010/main" val="195003318"/>
      </p:ext>
    </p:extLst>
  </p:cSld>
  <p:clrMapOvr>
    <a:masterClrMapping/>
  </p:clrMapOvr>
</p:sld>
</file>

<file path=ppt/theme/theme1.xml><?xml version="1.0" encoding="utf-8"?>
<a:theme xmlns:a="http://schemas.openxmlformats.org/drawingml/2006/main" name="Facet">
  <a:themeElements>
    <a:clrScheme name="Custom 3">
      <a:dk1>
        <a:sysClr val="windowText" lastClr="000000"/>
      </a:dk1>
      <a:lt1>
        <a:sysClr val="window" lastClr="FFFFFF"/>
      </a:lt1>
      <a:dk2>
        <a:srgbClr val="023037"/>
      </a:dk2>
      <a:lt2>
        <a:srgbClr val="F6FBEF"/>
      </a:lt2>
      <a:accent1>
        <a:srgbClr val="A4D55D"/>
      </a:accent1>
      <a:accent2>
        <a:srgbClr val="71A100"/>
      </a:accent2>
      <a:accent3>
        <a:srgbClr val="FF9E1B"/>
      </a:accent3>
      <a:accent4>
        <a:srgbClr val="E76618"/>
      </a:accent4>
      <a:accent5>
        <a:srgbClr val="C42F1A"/>
      </a:accent5>
      <a:accent6>
        <a:srgbClr val="918655"/>
      </a:accent6>
      <a:hlink>
        <a:srgbClr val="99CA3C"/>
      </a:hlink>
      <a:folHlink>
        <a:srgbClr val="B9D181"/>
      </a:folHlink>
    </a:clrScheme>
    <a:fontScheme name="Beyond Celiac Avenir">
      <a:majorFont>
        <a:latin typeface="Avenir Next LT Pro"/>
        <a:ea typeface=""/>
        <a:cs typeface=""/>
      </a:majorFont>
      <a:minorFont>
        <a:latin typeface="Avenir Next LT Pro"/>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71322</TotalTime>
  <Words>7004</Words>
  <Application>Microsoft Office PowerPoint</Application>
  <PresentationFormat>On-screen Show (4:3)</PresentationFormat>
  <Paragraphs>714</Paragraphs>
  <Slides>45</Slides>
  <Notes>45</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Aptos</vt:lpstr>
      <vt:lpstr>Arial</vt:lpstr>
      <vt:lpstr>Avenir Next LT Pro</vt:lpstr>
      <vt:lpstr>Calibri</vt:lpstr>
      <vt:lpstr>Trebuchet MS</vt:lpstr>
      <vt:lpstr>Wingdings</vt:lpstr>
      <vt:lpstr>Wingdings 3</vt:lpstr>
      <vt:lpstr>Facet</vt:lpstr>
      <vt:lpstr>Hidden Slide</vt:lpstr>
      <vt:lpstr>Hidden Slide</vt:lpstr>
      <vt:lpstr>Hidden Slide</vt:lpstr>
      <vt:lpstr>Hidden Slide</vt:lpstr>
      <vt:lpstr>Hidden Slide</vt:lpstr>
      <vt:lpstr>Celiac Disease</vt:lpstr>
      <vt:lpstr>PowerPoint Presentation</vt:lpstr>
      <vt:lpstr>How does this apply to me?</vt:lpstr>
      <vt:lpstr>What is celiac disease?</vt:lpstr>
      <vt:lpstr>Celiac disease is an autoimmune disorder.</vt:lpstr>
      <vt:lpstr>People with celiac disease only need to be careful about foods and beverages.</vt:lpstr>
      <vt:lpstr>False!  Gluten is  all around us. </vt:lpstr>
      <vt:lpstr>PowerPoint Presentation</vt:lpstr>
      <vt:lpstr>PowerPoint Presentation</vt:lpstr>
      <vt:lpstr>PowerPoint Presentation</vt:lpstr>
      <vt:lpstr>Asymptomatic Celiac Disease =  No noticeable symptoms of exposure</vt:lpstr>
      <vt:lpstr>Long-Term Effects of  Repeated Gluten Exposure</vt:lpstr>
      <vt:lpstr>PowerPoint Presentation</vt:lpstr>
      <vt:lpstr>6) All of the Above!</vt:lpstr>
      <vt:lpstr>PowerPoint Presentation</vt:lpstr>
      <vt:lpstr>PowerPoint Presentation</vt:lpstr>
      <vt:lpstr>PowerPoint Presentation</vt:lpstr>
      <vt:lpstr>Throughout the school, what can we do to keep our students with celiac disease safe from cross-contact?</vt:lpstr>
      <vt:lpstr>Reducing Gluten Exposure via Cross-Contact </vt:lpstr>
      <vt:lpstr>What  about hand sanitizer?</vt:lpstr>
      <vt:lpstr>PowerPoint Presentation</vt:lpstr>
      <vt:lpstr>Where can gluten be found in school materials?</vt:lpstr>
      <vt:lpstr>Equal Access to Learning</vt:lpstr>
      <vt:lpstr>PowerPoint Presentation</vt:lpstr>
      <vt:lpstr>PowerPoint Presentation</vt:lpstr>
      <vt:lpstr>Is this food gluten free?</vt:lpstr>
      <vt:lpstr>Other Names for Gluten</vt:lpstr>
      <vt:lpstr>PowerPoint Presentation</vt:lpstr>
      <vt:lpstr>Always be sure to</vt:lpstr>
      <vt:lpstr>Celiac Disease and Mental Health</vt:lpstr>
      <vt:lpstr>PowerPoint Presentation</vt:lpstr>
      <vt:lpstr>Inclusion Matters</vt:lpstr>
      <vt:lpstr>“Inclusion is not a strategy to help people fit into the systems and structures which exist in our societies. It is about transforming those systems and structures to make it better for everyone. Inclusion is about creating a better world for everyone.” </vt:lpstr>
      <vt:lpstr>Scenario:</vt:lpstr>
      <vt:lpstr>Building School Community</vt:lpstr>
      <vt:lpstr>Social Inclusion</vt:lpstr>
      <vt:lpstr>PowerPoint Presentation</vt:lpstr>
      <vt:lpstr>Communicate, communicate, communicate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 Black</dc:creator>
  <cp:lastModifiedBy>Bailey Arman</cp:lastModifiedBy>
  <cp:revision>137</cp:revision>
  <cp:lastPrinted>2025-07-25T22:57:53Z</cp:lastPrinted>
  <dcterms:created xsi:type="dcterms:W3CDTF">2025-04-22T17:45:29Z</dcterms:created>
  <dcterms:modified xsi:type="dcterms:W3CDTF">2025-12-30T16:54:08Z</dcterms:modified>
</cp:coreProperties>
</file>